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0"/>
  </p:notesMasterIdLst>
  <p:handoutMasterIdLst>
    <p:handoutMasterId r:id="rId101"/>
  </p:handoutMasterIdLst>
  <p:sldIdLst>
    <p:sldId id="256" r:id="rId2"/>
    <p:sldId id="683" r:id="rId3"/>
    <p:sldId id="684" r:id="rId4"/>
    <p:sldId id="762" r:id="rId5"/>
    <p:sldId id="763" r:id="rId6"/>
    <p:sldId id="764" r:id="rId7"/>
    <p:sldId id="765" r:id="rId8"/>
    <p:sldId id="766" r:id="rId9"/>
    <p:sldId id="767" r:id="rId10"/>
    <p:sldId id="768" r:id="rId11"/>
    <p:sldId id="769" r:id="rId12"/>
    <p:sldId id="770" r:id="rId13"/>
    <p:sldId id="771" r:id="rId14"/>
    <p:sldId id="772" r:id="rId15"/>
    <p:sldId id="773" r:id="rId16"/>
    <p:sldId id="774" r:id="rId17"/>
    <p:sldId id="775" r:id="rId18"/>
    <p:sldId id="776" r:id="rId19"/>
    <p:sldId id="777" r:id="rId20"/>
    <p:sldId id="778" r:id="rId21"/>
    <p:sldId id="779" r:id="rId22"/>
    <p:sldId id="780" r:id="rId23"/>
    <p:sldId id="685" r:id="rId24"/>
    <p:sldId id="686" r:id="rId25"/>
    <p:sldId id="687" r:id="rId26"/>
    <p:sldId id="688" r:id="rId27"/>
    <p:sldId id="689" r:id="rId28"/>
    <p:sldId id="690" r:id="rId29"/>
    <p:sldId id="691" r:id="rId30"/>
    <p:sldId id="692" r:id="rId31"/>
    <p:sldId id="693" r:id="rId32"/>
    <p:sldId id="694" r:id="rId33"/>
    <p:sldId id="695" r:id="rId34"/>
    <p:sldId id="696" r:id="rId35"/>
    <p:sldId id="697" r:id="rId36"/>
    <p:sldId id="698" r:id="rId37"/>
    <p:sldId id="699" r:id="rId38"/>
    <p:sldId id="700" r:id="rId39"/>
    <p:sldId id="701" r:id="rId40"/>
    <p:sldId id="702" r:id="rId41"/>
    <p:sldId id="703" r:id="rId42"/>
    <p:sldId id="704" r:id="rId43"/>
    <p:sldId id="705" r:id="rId44"/>
    <p:sldId id="706" r:id="rId45"/>
    <p:sldId id="707" r:id="rId46"/>
    <p:sldId id="708" r:id="rId47"/>
    <p:sldId id="709" r:id="rId48"/>
    <p:sldId id="710" r:id="rId49"/>
    <p:sldId id="711" r:id="rId50"/>
    <p:sldId id="712" r:id="rId51"/>
    <p:sldId id="713" r:id="rId52"/>
    <p:sldId id="714" r:id="rId53"/>
    <p:sldId id="715" r:id="rId54"/>
    <p:sldId id="716" r:id="rId55"/>
    <p:sldId id="717" r:id="rId56"/>
    <p:sldId id="718" r:id="rId57"/>
    <p:sldId id="719" r:id="rId58"/>
    <p:sldId id="720" r:id="rId59"/>
    <p:sldId id="721" r:id="rId60"/>
    <p:sldId id="722" r:id="rId61"/>
    <p:sldId id="723" r:id="rId62"/>
    <p:sldId id="724" r:id="rId63"/>
    <p:sldId id="725" r:id="rId64"/>
    <p:sldId id="726" r:id="rId65"/>
    <p:sldId id="727" r:id="rId66"/>
    <p:sldId id="728" r:id="rId67"/>
    <p:sldId id="729" r:id="rId68"/>
    <p:sldId id="730" r:id="rId69"/>
    <p:sldId id="731" r:id="rId70"/>
    <p:sldId id="732" r:id="rId71"/>
    <p:sldId id="733" r:id="rId72"/>
    <p:sldId id="734" r:id="rId73"/>
    <p:sldId id="735" r:id="rId74"/>
    <p:sldId id="736" r:id="rId75"/>
    <p:sldId id="737" r:id="rId76"/>
    <p:sldId id="738" r:id="rId77"/>
    <p:sldId id="739" r:id="rId78"/>
    <p:sldId id="740" r:id="rId79"/>
    <p:sldId id="741" r:id="rId80"/>
    <p:sldId id="742" r:id="rId81"/>
    <p:sldId id="743" r:id="rId82"/>
    <p:sldId id="744" r:id="rId83"/>
    <p:sldId id="745" r:id="rId84"/>
    <p:sldId id="747" r:id="rId85"/>
    <p:sldId id="748" r:id="rId86"/>
    <p:sldId id="749" r:id="rId87"/>
    <p:sldId id="750" r:id="rId88"/>
    <p:sldId id="751" r:id="rId89"/>
    <p:sldId id="752" r:id="rId90"/>
    <p:sldId id="753" r:id="rId91"/>
    <p:sldId id="754" r:id="rId92"/>
    <p:sldId id="755" r:id="rId93"/>
    <p:sldId id="756" r:id="rId94"/>
    <p:sldId id="757" r:id="rId95"/>
    <p:sldId id="758" r:id="rId96"/>
    <p:sldId id="759" r:id="rId97"/>
    <p:sldId id="760" r:id="rId98"/>
    <p:sldId id="761" r:id="rId9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B5E5"/>
    <a:srgbClr val="F6D7B8"/>
    <a:srgbClr val="008000"/>
    <a:srgbClr val="47D562"/>
    <a:srgbClr val="2D60C7"/>
    <a:srgbClr val="0033CC"/>
    <a:srgbClr val="5CBDD0"/>
    <a:srgbClr val="53FFA1"/>
    <a:srgbClr val="4571FF"/>
    <a:srgbClr val="EDB0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9" autoAdjust="0"/>
    <p:restoredTop sz="96580" autoAdjust="0"/>
  </p:normalViewPr>
  <p:slideViewPr>
    <p:cSldViewPr snapToGrid="0">
      <p:cViewPr>
        <p:scale>
          <a:sx n="95" d="100"/>
          <a:sy n="95" d="100"/>
        </p:scale>
        <p:origin x="-936" y="-4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466F6-2A56-4AD8-8D5E-99E5D0942D6E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09FC5-A84D-4E9D-9CA7-AE31317BD2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20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133C742-EEDE-42F8-BBF4-DE6B17AF0E19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CCE01B-9CC7-41BF-A9F0-49896738A9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6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90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9788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9788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9788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9788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9788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9788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9788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9788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9788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9788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9788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Shape 59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Shape 62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Shape 68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Shape 74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Shape 77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9788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Shape 78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9788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Shape 78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Shape 79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Shape 91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Shape 106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Shape 110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Shape 112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Shape 115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Shape 118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Shape 118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Shape 122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Shape 122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Shape 128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Shape 128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Shape 134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Shape 134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Shape 135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Shape 136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Shape 136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Shape 13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Shape 137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Shape 138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Shape 138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Shape 139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Shape 139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6165500"/>
            <a:ext cx="9144000" cy="705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72200" y="6165500"/>
            <a:ext cx="9071800" cy="7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FFFFFF"/>
                </a:solidFill>
              </a:rPr>
              <a:t>Based on cs231n by Fei-Fei </a:t>
            </a:r>
            <a:r>
              <a:rPr lang="en" sz="1800" dirty="0">
                <a:solidFill>
                  <a:srgbClr val="FFFFFF"/>
                </a:solidFill>
              </a:rPr>
              <a:t>Li &amp; Andrej Karpathy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3154318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56792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4060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215A688-2A02-4252-8F80-2AEEB693329C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karpathy/d4dee566867f8291f086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hyperlink" Target="https://gist.github.com/karpathy/d4dee566867f8291f086" TargetMode="Externa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png"/><Relationship Id="rId5" Type="http://schemas.openxmlformats.org/officeDocument/2006/relationships/hyperlink" Target="https://gist.github.com/karpathy/d4dee566867f8291f086" TargetMode="Externa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hyperlink" Target="https://gist.github.com/karpathy/d4dee566867f8291f086" TargetMode="Externa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hyperlink" Target="https://gist.github.com/karpathy/d4dee566867f8291f086" TargetMode="Externa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hyperlink" Target="https://gist.github.com/karpathy/d4dee566867f8291f086" TargetMode="Externa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hyperlink" Target="https://gist.github.com/karpathy/d4dee566867f8291f086" TargetMode="Externa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hyperlink" Target="https://gist.github.com/karpathy/d4dee566867f8291f086" TargetMode="Externa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hyperlink" Target="https://gist.github.com/karpathy/d4dee566867f8291f086" TargetMode="Externa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5" Type="http://schemas.openxmlformats.org/officeDocument/2006/relationships/hyperlink" Target="https://gist.github.com/karpathy/d4dee566867f8291f086" TargetMode="Externa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hyperlink" Target="https://gist.github.com/karpathy/d4dee566867f8291f086" TargetMode="Externa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hyperlink" Target="https://gist.github.com/karpathy/d4dee566867f8291f086" TargetMode="Externa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mscoco.org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imgur.com/gallery/vaNahKE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4078"/>
            <a:ext cx="7848600" cy="1793817"/>
          </a:xfrm>
        </p:spPr>
        <p:txBody>
          <a:bodyPr/>
          <a:lstStyle/>
          <a:p>
            <a:pPr algn="ctr"/>
            <a:r>
              <a:rPr lang="en-US" sz="3600" cap="none" dirty="0" smtClean="0">
                <a:solidFill>
                  <a:schemeClr val="accent1"/>
                </a:solidFill>
              </a:rPr>
              <a:t>CS294-129: Designing</a:t>
            </a:r>
            <a:r>
              <a:rPr lang="en-US" sz="3600" cap="none" smtClean="0">
                <a:solidFill>
                  <a:schemeClr val="accent1"/>
                </a:solidFill>
              </a:rPr>
              <a:t>, </a:t>
            </a:r>
            <a:r>
              <a:rPr lang="en-US" sz="3600" cap="none" smtClean="0">
                <a:solidFill>
                  <a:schemeClr val="accent1"/>
                </a:solidFill>
              </a:rPr>
              <a:t>Visualizing </a:t>
            </a:r>
            <a:r>
              <a:rPr lang="en-US" sz="3600" cap="none" dirty="0" smtClean="0">
                <a:solidFill>
                  <a:schemeClr val="accent1"/>
                </a:solidFill>
              </a:rPr>
              <a:t>and Understanding Deep Neural Networks</a:t>
            </a:r>
            <a:endParaRPr lang="en-US" sz="3600" cap="none" dirty="0">
              <a:solidFill>
                <a:schemeClr val="accent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26275" y="3756211"/>
            <a:ext cx="7327076" cy="233026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33CC"/>
                </a:solidFill>
              </a:rPr>
              <a:t>John Canny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Fall 2016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Lecture 10: Recurrent Networks, LSTMs and Applications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Based on notes from Andrej </a:t>
            </a:r>
            <a:r>
              <a:rPr lang="en-US" sz="2400" dirty="0" err="1" smtClean="0">
                <a:solidFill>
                  <a:schemeClr val="tx1"/>
                </a:solidFill>
              </a:rPr>
              <a:t>Karpathy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</a:rPr>
              <a:t>Fei-Fei</a:t>
            </a:r>
            <a:r>
              <a:rPr lang="en-US" sz="2400" dirty="0" smtClean="0">
                <a:solidFill>
                  <a:schemeClr val="tx1"/>
                </a:solidFill>
              </a:rPr>
              <a:t> Li, Justin Johnson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77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368135" y="1054767"/>
            <a:ext cx="8478981" cy="53697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/>
              <a:t>Backprop</a:t>
            </a:r>
            <a:r>
              <a:rPr lang="en-US" sz="2400" dirty="0" smtClean="0"/>
              <a:t> still works: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hape 124"/>
          <p:cNvSpPr txBox="1"/>
          <p:nvPr/>
        </p:nvSpPr>
        <p:spPr>
          <a:xfrm>
            <a:off x="261257" y="156298"/>
            <a:ext cx="7399418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RNN structure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37978" y="4182069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367595" y="4990661"/>
            <a:ext cx="0" cy="57965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349829" y="324229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/>
              <p:cNvSpPr/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2768969" y="458636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333814" y="418576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763431" y="4994353"/>
            <a:ext cx="0" cy="5759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745665" y="3245982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/>
              <p:cNvSpPr/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164805" y="459005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729510" y="4207999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143183" y="5020282"/>
            <a:ext cx="1823" cy="550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5141361" y="326822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/>
              <p:cNvSpPr/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560501" y="461229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934333" y="243739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349829" y="1993543"/>
            <a:ext cx="3644" cy="4438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765324" y="284168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330169" y="2441083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737776" y="1994832"/>
            <a:ext cx="7889" cy="446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161160" y="2845378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725865" y="246332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5131817" y="1993543"/>
            <a:ext cx="9544" cy="469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556856" y="286761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  <a:blipFill rotWithShape="1"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  <a:blipFill rotWithShape="1"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  <a:blipFill rotWithShape="1">
                <a:blip r:embed="rId1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  <a:blipFill rotWithShape="1">
                <a:blip r:embed="rId16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  <a:blipFill rotWithShape="1">
                <a:blip r:embed="rId1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/>
              <p:cNvSpPr/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  <a:blipFill rotWithShape="1">
                <a:blip r:embed="rId1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/>
              <p:cNvSpPr/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  <a:blipFill rotWithShape="1">
                <a:blip r:embed="rId1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/>
              <p:cNvSpPr/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  <a:blipFill rotWithShape="1">
                <a:blip r:embed="rId2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2913693" y="5807108"/>
            <a:ext cx="1745025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28072" y="5732052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</a:t>
            </a:r>
            <a:endParaRPr lang="en-US" sz="2400" dirty="0"/>
          </a:p>
        </p:txBody>
      </p:sp>
      <p:sp>
        <p:nvSpPr>
          <p:cNvPr id="94" name="Right Arrow 93"/>
          <p:cNvSpPr/>
          <p:nvPr/>
        </p:nvSpPr>
        <p:spPr>
          <a:xfrm rot="16200000">
            <a:off x="752053" y="2846585"/>
            <a:ext cx="1255747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123312" y="3729906"/>
            <a:ext cx="17251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Abstraction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Higher </a:t>
            </a:r>
            <a:br>
              <a:rPr lang="en-US" sz="2400" dirty="0" smtClean="0"/>
            </a:br>
            <a:r>
              <a:rPr lang="en-US" sz="2400" dirty="0" smtClean="0"/>
              <a:t>level </a:t>
            </a:r>
            <a:br>
              <a:rPr lang="en-US" sz="2400" dirty="0" smtClean="0"/>
            </a:br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49" name="Right Arrow 48"/>
          <p:cNvSpPr/>
          <p:nvPr/>
        </p:nvSpPr>
        <p:spPr>
          <a:xfrm rot="18652618">
            <a:off x="5907775" y="2140218"/>
            <a:ext cx="2702942" cy="669453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04000" y="3499073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Activations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864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368135" y="1054767"/>
            <a:ext cx="8478981" cy="53697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/>
              <a:t>Backprop</a:t>
            </a:r>
            <a:r>
              <a:rPr lang="en-US" sz="2400" dirty="0" smtClean="0"/>
              <a:t> still works: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hape 124"/>
          <p:cNvSpPr txBox="1"/>
          <p:nvPr/>
        </p:nvSpPr>
        <p:spPr>
          <a:xfrm>
            <a:off x="261257" y="156298"/>
            <a:ext cx="7399418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RNN structure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37978" y="4182069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367595" y="4990661"/>
            <a:ext cx="0" cy="57965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349829" y="324229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/>
              <p:cNvSpPr/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2768969" y="458636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333814" y="4185761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763431" y="4994353"/>
            <a:ext cx="0" cy="5759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745665" y="3245982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/>
              <p:cNvSpPr/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164805" y="459005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729510" y="4207999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143183" y="5020282"/>
            <a:ext cx="1823" cy="550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5141361" y="326822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/>
              <p:cNvSpPr/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560501" y="461229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934333" y="243739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349829" y="1993543"/>
            <a:ext cx="3644" cy="4438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765324" y="284168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330169" y="2441083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737776" y="1994832"/>
            <a:ext cx="7889" cy="446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161160" y="2845378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725865" y="246332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5131817" y="1993543"/>
            <a:ext cx="9544" cy="469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556856" y="286761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  <a:blipFill rotWithShape="1"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  <a:blipFill rotWithShape="1"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  <a:blipFill rotWithShape="1">
                <a:blip r:embed="rId1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  <a:blipFill rotWithShape="1">
                <a:blip r:embed="rId16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  <a:blipFill rotWithShape="1">
                <a:blip r:embed="rId1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/>
              <p:cNvSpPr/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  <a:blipFill rotWithShape="1">
                <a:blip r:embed="rId1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/>
              <p:cNvSpPr/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  <a:blipFill rotWithShape="1">
                <a:blip r:embed="rId1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/>
              <p:cNvSpPr/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  <a:blipFill rotWithShape="1">
                <a:blip r:embed="rId2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2913693" y="5807108"/>
            <a:ext cx="1745025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28072" y="5732052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</a:t>
            </a:r>
            <a:endParaRPr lang="en-US" sz="2400" dirty="0"/>
          </a:p>
        </p:txBody>
      </p:sp>
      <p:sp>
        <p:nvSpPr>
          <p:cNvPr id="94" name="Right Arrow 93"/>
          <p:cNvSpPr/>
          <p:nvPr/>
        </p:nvSpPr>
        <p:spPr>
          <a:xfrm rot="16200000">
            <a:off x="752053" y="2846585"/>
            <a:ext cx="1255747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123312" y="3729906"/>
            <a:ext cx="17251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Abstraction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Higher </a:t>
            </a:r>
            <a:br>
              <a:rPr lang="en-US" sz="2400" dirty="0" smtClean="0"/>
            </a:br>
            <a:r>
              <a:rPr lang="en-US" sz="2400" dirty="0" smtClean="0"/>
              <a:t>level </a:t>
            </a:r>
            <a:br>
              <a:rPr lang="en-US" sz="2400" dirty="0" smtClean="0"/>
            </a:br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49" name="Right Arrow 48"/>
          <p:cNvSpPr/>
          <p:nvPr/>
        </p:nvSpPr>
        <p:spPr>
          <a:xfrm rot="18652618">
            <a:off x="5907775" y="2140218"/>
            <a:ext cx="2702942" cy="669453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04000" y="3499073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Activations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245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368135" y="1054767"/>
            <a:ext cx="8478981" cy="53697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/>
              <a:t>Backprop</a:t>
            </a:r>
            <a:r>
              <a:rPr lang="en-US" sz="2400" dirty="0" smtClean="0"/>
              <a:t> still works: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hape 124"/>
          <p:cNvSpPr txBox="1"/>
          <p:nvPr/>
        </p:nvSpPr>
        <p:spPr>
          <a:xfrm>
            <a:off x="261257" y="156298"/>
            <a:ext cx="7399418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RNN structure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37978" y="4182069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367595" y="4990661"/>
            <a:ext cx="0" cy="57965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349829" y="324229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/>
              <p:cNvSpPr/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2768969" y="458636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333814" y="4185761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763431" y="4994353"/>
            <a:ext cx="0" cy="5759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745665" y="3245982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/>
              <p:cNvSpPr/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164805" y="459005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729510" y="4207999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143183" y="5020282"/>
            <a:ext cx="1823" cy="550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5141361" y="326822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/>
              <p:cNvSpPr/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560501" y="461229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934333" y="243739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349829" y="1993543"/>
            <a:ext cx="3644" cy="4438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765324" y="284168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330169" y="2441083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737776" y="1994832"/>
            <a:ext cx="7889" cy="446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161160" y="2845378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725865" y="246332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5131817" y="1993543"/>
            <a:ext cx="9544" cy="469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556856" y="286761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  <a:blipFill rotWithShape="1"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  <a:blipFill rotWithShape="1"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  <a:blipFill rotWithShape="1">
                <a:blip r:embed="rId1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  <a:blipFill rotWithShape="1">
                <a:blip r:embed="rId16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  <a:blipFill rotWithShape="1">
                <a:blip r:embed="rId1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/>
              <p:cNvSpPr/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  <a:blipFill rotWithShape="1">
                <a:blip r:embed="rId1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/>
              <p:cNvSpPr/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  <a:blipFill rotWithShape="1">
                <a:blip r:embed="rId1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/>
              <p:cNvSpPr/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  <a:blipFill rotWithShape="1">
                <a:blip r:embed="rId2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2913693" y="5807108"/>
            <a:ext cx="1745025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28072" y="5732052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</a:t>
            </a:r>
            <a:endParaRPr lang="en-US" sz="2400" dirty="0"/>
          </a:p>
        </p:txBody>
      </p:sp>
      <p:sp>
        <p:nvSpPr>
          <p:cNvPr id="94" name="Right Arrow 93"/>
          <p:cNvSpPr/>
          <p:nvPr/>
        </p:nvSpPr>
        <p:spPr>
          <a:xfrm rot="16200000">
            <a:off x="752053" y="2846585"/>
            <a:ext cx="1255747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123312" y="3729906"/>
            <a:ext cx="17251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Abstraction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Higher </a:t>
            </a:r>
            <a:br>
              <a:rPr lang="en-US" sz="2400" dirty="0" smtClean="0"/>
            </a:br>
            <a:r>
              <a:rPr lang="en-US" sz="2400" dirty="0" smtClean="0"/>
              <a:t>level </a:t>
            </a:r>
            <a:br>
              <a:rPr lang="en-US" sz="2400" dirty="0" smtClean="0"/>
            </a:br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49" name="Right Arrow 48"/>
          <p:cNvSpPr/>
          <p:nvPr/>
        </p:nvSpPr>
        <p:spPr>
          <a:xfrm rot="18652618">
            <a:off x="5907775" y="2140218"/>
            <a:ext cx="2702942" cy="669453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04000" y="3499073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Activations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905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368135" y="1054767"/>
            <a:ext cx="8478981" cy="53697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/>
              <a:t>Backprop</a:t>
            </a:r>
            <a:r>
              <a:rPr lang="en-US" sz="2400" dirty="0" smtClean="0"/>
              <a:t> still works: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hape 124"/>
          <p:cNvSpPr txBox="1"/>
          <p:nvPr/>
        </p:nvSpPr>
        <p:spPr>
          <a:xfrm>
            <a:off x="261257" y="156298"/>
            <a:ext cx="7399418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RNN structure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37978" y="4182069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367595" y="4990661"/>
            <a:ext cx="0" cy="57965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349829" y="324229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/>
              <p:cNvSpPr/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2768969" y="458636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333814" y="4185761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763431" y="4994353"/>
            <a:ext cx="0" cy="5759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745665" y="3245982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/>
              <p:cNvSpPr/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164805" y="459005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729510" y="4207999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143183" y="5020282"/>
            <a:ext cx="1823" cy="550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5141361" y="326822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/>
              <p:cNvSpPr/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560501" y="461229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934333" y="2437391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349829" y="1993543"/>
            <a:ext cx="3644" cy="4438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765324" y="284168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330169" y="2441083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737776" y="1994832"/>
            <a:ext cx="7889" cy="446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161160" y="2845378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725865" y="246332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5131817" y="1993543"/>
            <a:ext cx="9544" cy="469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556856" y="286761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  <a:blipFill rotWithShape="1"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  <a:blipFill rotWithShape="1"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  <a:blipFill rotWithShape="1">
                <a:blip r:embed="rId1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  <a:blipFill rotWithShape="1">
                <a:blip r:embed="rId16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  <a:blipFill rotWithShape="1">
                <a:blip r:embed="rId1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/>
              <p:cNvSpPr/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  <a:blipFill rotWithShape="1">
                <a:blip r:embed="rId1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/>
              <p:cNvSpPr/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  <a:blipFill rotWithShape="1">
                <a:blip r:embed="rId1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/>
              <p:cNvSpPr/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  <a:blipFill rotWithShape="1">
                <a:blip r:embed="rId2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2913693" y="5807108"/>
            <a:ext cx="1745025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28072" y="5732052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</a:t>
            </a:r>
            <a:endParaRPr lang="en-US" sz="2400" dirty="0"/>
          </a:p>
        </p:txBody>
      </p:sp>
      <p:sp>
        <p:nvSpPr>
          <p:cNvPr id="94" name="Right Arrow 93"/>
          <p:cNvSpPr/>
          <p:nvPr/>
        </p:nvSpPr>
        <p:spPr>
          <a:xfrm rot="16200000">
            <a:off x="752053" y="2846585"/>
            <a:ext cx="1255747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123312" y="3729906"/>
            <a:ext cx="17251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Abstraction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Higher </a:t>
            </a:r>
            <a:br>
              <a:rPr lang="en-US" sz="2400" dirty="0" smtClean="0"/>
            </a:br>
            <a:r>
              <a:rPr lang="en-US" sz="2400" dirty="0" smtClean="0"/>
              <a:t>level </a:t>
            </a:r>
            <a:br>
              <a:rPr lang="en-US" sz="2400" dirty="0" smtClean="0"/>
            </a:br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49" name="Right Arrow 48"/>
          <p:cNvSpPr/>
          <p:nvPr/>
        </p:nvSpPr>
        <p:spPr>
          <a:xfrm rot="18652618">
            <a:off x="5907775" y="2140218"/>
            <a:ext cx="2702942" cy="669453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04000" y="3499073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Activations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378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368135" y="1054767"/>
            <a:ext cx="8478981" cy="53697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/>
              <a:t>Backprop</a:t>
            </a:r>
            <a:r>
              <a:rPr lang="en-US" sz="2400" dirty="0" smtClean="0"/>
              <a:t> still works: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hape 124"/>
          <p:cNvSpPr txBox="1"/>
          <p:nvPr/>
        </p:nvSpPr>
        <p:spPr>
          <a:xfrm>
            <a:off x="261257" y="156298"/>
            <a:ext cx="7399418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RNN structure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37978" y="4182069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367595" y="4990661"/>
            <a:ext cx="0" cy="57965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349829" y="324229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/>
              <p:cNvSpPr/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2768969" y="458636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333814" y="4185761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763431" y="4994353"/>
            <a:ext cx="0" cy="5759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745665" y="3245982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/>
              <p:cNvSpPr/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164805" y="459005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729510" y="4207999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143183" y="5020282"/>
            <a:ext cx="1823" cy="550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5141361" y="326822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/>
              <p:cNvSpPr/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560501" y="461229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934333" y="2437391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349829" y="1993543"/>
            <a:ext cx="3644" cy="4438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765324" y="284168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330169" y="2441083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737776" y="1994832"/>
            <a:ext cx="7889" cy="446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161160" y="2845378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725865" y="246332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5131817" y="1993543"/>
            <a:ext cx="9544" cy="469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556856" y="286761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  <a:blipFill rotWithShape="1"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  <a:blipFill rotWithShape="1"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  <a:blipFill rotWithShape="1">
                <a:blip r:embed="rId1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  <a:blipFill rotWithShape="1">
                <a:blip r:embed="rId16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  <a:blipFill rotWithShape="1">
                <a:blip r:embed="rId1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/>
              <p:cNvSpPr/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  <a:blipFill rotWithShape="1">
                <a:blip r:embed="rId1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/>
              <p:cNvSpPr/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  <a:blipFill rotWithShape="1">
                <a:blip r:embed="rId1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/>
              <p:cNvSpPr/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  <a:blipFill rotWithShape="1">
                <a:blip r:embed="rId2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2913693" y="5807108"/>
            <a:ext cx="1745025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28072" y="5732052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</a:t>
            </a:r>
            <a:endParaRPr lang="en-US" sz="2400" dirty="0"/>
          </a:p>
        </p:txBody>
      </p:sp>
      <p:sp>
        <p:nvSpPr>
          <p:cNvPr id="94" name="Right Arrow 93"/>
          <p:cNvSpPr/>
          <p:nvPr/>
        </p:nvSpPr>
        <p:spPr>
          <a:xfrm rot="16200000">
            <a:off x="752053" y="2846585"/>
            <a:ext cx="1255747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123312" y="3729906"/>
            <a:ext cx="17251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Abstraction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Higher </a:t>
            </a:r>
            <a:br>
              <a:rPr lang="en-US" sz="2400" dirty="0" smtClean="0"/>
            </a:br>
            <a:r>
              <a:rPr lang="en-US" sz="2400" dirty="0" smtClean="0"/>
              <a:t>level </a:t>
            </a:r>
            <a:br>
              <a:rPr lang="en-US" sz="2400" dirty="0" smtClean="0"/>
            </a:br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49" name="Right Arrow 48"/>
          <p:cNvSpPr/>
          <p:nvPr/>
        </p:nvSpPr>
        <p:spPr>
          <a:xfrm rot="18652618">
            <a:off x="5907775" y="2140218"/>
            <a:ext cx="2702942" cy="669453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04000" y="3499073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Activations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622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368135" y="1054767"/>
            <a:ext cx="8478981" cy="53697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/>
              <a:t>Backprop</a:t>
            </a:r>
            <a:r>
              <a:rPr lang="en-US" sz="2400" dirty="0" smtClean="0"/>
              <a:t> still works: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hape 124"/>
          <p:cNvSpPr txBox="1"/>
          <p:nvPr/>
        </p:nvSpPr>
        <p:spPr>
          <a:xfrm>
            <a:off x="261257" y="156298"/>
            <a:ext cx="7399418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RNN structure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37978" y="4182069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367595" y="4990661"/>
            <a:ext cx="0" cy="57965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349829" y="324229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/>
              <p:cNvSpPr/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2768969" y="458636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333814" y="4185761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763431" y="4994353"/>
            <a:ext cx="0" cy="5759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745665" y="3245982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/>
              <p:cNvSpPr/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164805" y="459005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729510" y="4207999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143183" y="5020282"/>
            <a:ext cx="1823" cy="550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5141361" y="326822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/>
              <p:cNvSpPr/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560501" y="461229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934333" y="2437391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349829" y="1993543"/>
            <a:ext cx="3644" cy="4438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765324" y="284168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330169" y="2441083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737776" y="1994832"/>
            <a:ext cx="7889" cy="446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161160" y="2845378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725865" y="2463321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5131817" y="1993543"/>
            <a:ext cx="9544" cy="469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556856" y="286761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  <a:blipFill rotWithShape="1"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  <a:blipFill rotWithShape="1"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  <a:blipFill rotWithShape="1">
                <a:blip r:embed="rId1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  <a:blipFill rotWithShape="1">
                <a:blip r:embed="rId16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  <a:blipFill rotWithShape="1">
                <a:blip r:embed="rId1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/>
              <p:cNvSpPr/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  <a:blipFill rotWithShape="1">
                <a:blip r:embed="rId1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/>
              <p:cNvSpPr/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  <a:blipFill rotWithShape="1">
                <a:blip r:embed="rId1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/>
              <p:cNvSpPr/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  <a:blipFill rotWithShape="1">
                <a:blip r:embed="rId2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2913693" y="5807108"/>
            <a:ext cx="1745025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28072" y="5732052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</a:t>
            </a:r>
            <a:endParaRPr lang="en-US" sz="2400" dirty="0"/>
          </a:p>
        </p:txBody>
      </p:sp>
      <p:sp>
        <p:nvSpPr>
          <p:cNvPr id="94" name="Right Arrow 93"/>
          <p:cNvSpPr/>
          <p:nvPr/>
        </p:nvSpPr>
        <p:spPr>
          <a:xfrm rot="16200000">
            <a:off x="752053" y="2846585"/>
            <a:ext cx="1255747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123312" y="3729906"/>
            <a:ext cx="17251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Abstraction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Higher </a:t>
            </a:r>
            <a:br>
              <a:rPr lang="en-US" sz="2400" dirty="0" smtClean="0"/>
            </a:br>
            <a:r>
              <a:rPr lang="en-US" sz="2400" dirty="0" smtClean="0"/>
              <a:t>level </a:t>
            </a:r>
            <a:br>
              <a:rPr lang="en-US" sz="2400" dirty="0" smtClean="0"/>
            </a:br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49" name="Right Arrow 48"/>
          <p:cNvSpPr/>
          <p:nvPr/>
        </p:nvSpPr>
        <p:spPr>
          <a:xfrm rot="18652618">
            <a:off x="5907775" y="2140218"/>
            <a:ext cx="2702942" cy="669453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04000" y="3499073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Activations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323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368135" y="1054767"/>
            <a:ext cx="8478981" cy="53697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/>
              <a:t>Backprop</a:t>
            </a:r>
            <a:r>
              <a:rPr lang="en-US" sz="2400" dirty="0" smtClean="0"/>
              <a:t> still works: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hape 124"/>
          <p:cNvSpPr txBox="1"/>
          <p:nvPr/>
        </p:nvSpPr>
        <p:spPr>
          <a:xfrm>
            <a:off x="261257" y="156298"/>
            <a:ext cx="7399418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RNN structure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37978" y="4182069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367595" y="4990661"/>
            <a:ext cx="0" cy="57965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349829" y="324229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/>
              <p:cNvSpPr/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2768969" y="458636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333814" y="4185761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763431" y="4994353"/>
            <a:ext cx="0" cy="5759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745665" y="3245982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/>
              <p:cNvSpPr/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164805" y="459005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729510" y="4207999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143183" y="5020282"/>
            <a:ext cx="1823" cy="550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5141361" y="326822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/>
              <p:cNvSpPr/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560501" y="461229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934333" y="2437391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349829" y="1993543"/>
            <a:ext cx="3644" cy="4438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765324" y="284168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330169" y="2441083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737776" y="1994832"/>
            <a:ext cx="7889" cy="446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161160" y="2845378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725865" y="2463321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5131817" y="1993543"/>
            <a:ext cx="9544" cy="469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556856" y="286761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  <a:blipFill rotWithShape="1"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  <a:blipFill rotWithShape="1"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  <a:blipFill rotWithShape="1">
                <a:blip r:embed="rId1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  <a:blipFill rotWithShape="1">
                <a:blip r:embed="rId16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  <a:blipFill rotWithShape="1">
                <a:blip r:embed="rId1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/>
              <p:cNvSpPr/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  <a:blipFill rotWithShape="1">
                <a:blip r:embed="rId1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/>
              <p:cNvSpPr/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  <a:blipFill rotWithShape="1">
                <a:blip r:embed="rId1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/>
              <p:cNvSpPr/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  <a:blipFill rotWithShape="1">
                <a:blip r:embed="rId2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2913693" y="5807108"/>
            <a:ext cx="1745025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28072" y="5732052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</a:t>
            </a:r>
            <a:endParaRPr lang="en-US" sz="2400" dirty="0"/>
          </a:p>
        </p:txBody>
      </p:sp>
      <p:sp>
        <p:nvSpPr>
          <p:cNvPr id="94" name="Right Arrow 93"/>
          <p:cNvSpPr/>
          <p:nvPr/>
        </p:nvSpPr>
        <p:spPr>
          <a:xfrm rot="16200000">
            <a:off x="752053" y="2846585"/>
            <a:ext cx="1255747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123312" y="3729906"/>
            <a:ext cx="17251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Abstraction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Higher </a:t>
            </a:r>
            <a:br>
              <a:rPr lang="en-US" sz="2400" dirty="0" smtClean="0"/>
            </a:br>
            <a:r>
              <a:rPr lang="en-US" sz="2400" dirty="0" smtClean="0"/>
              <a:t>level </a:t>
            </a:r>
            <a:br>
              <a:rPr lang="en-US" sz="2400" dirty="0" smtClean="0"/>
            </a:br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49" name="Right Arrow 48"/>
          <p:cNvSpPr/>
          <p:nvPr/>
        </p:nvSpPr>
        <p:spPr>
          <a:xfrm rot="7790415">
            <a:off x="5907775" y="2140218"/>
            <a:ext cx="2702942" cy="669453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04000" y="3590256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Gradients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9676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368135" y="1054767"/>
            <a:ext cx="8478981" cy="53697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/>
              <a:t>Backprop</a:t>
            </a:r>
            <a:r>
              <a:rPr lang="en-US" sz="2400" dirty="0" smtClean="0"/>
              <a:t> still works: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hape 124"/>
          <p:cNvSpPr txBox="1"/>
          <p:nvPr/>
        </p:nvSpPr>
        <p:spPr>
          <a:xfrm>
            <a:off x="261257" y="156298"/>
            <a:ext cx="7399418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RNN structure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37978" y="4182069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367595" y="4990661"/>
            <a:ext cx="0" cy="57965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349829" y="324229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/>
              <p:cNvSpPr/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2768969" y="458636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333814" y="4185761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763431" y="4994353"/>
            <a:ext cx="0" cy="5759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745665" y="3245982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/>
              <p:cNvSpPr/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164805" y="459005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729510" y="4207999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143183" y="5020282"/>
            <a:ext cx="1823" cy="550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5141361" y="326822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/>
              <p:cNvSpPr/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560501" y="461229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934333" y="2437391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349829" y="1993543"/>
            <a:ext cx="3644" cy="4438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765324" y="284168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330169" y="2441083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737776" y="1994832"/>
            <a:ext cx="7889" cy="446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161160" y="2845378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725865" y="246332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5131817" y="1993543"/>
            <a:ext cx="9544" cy="469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556856" y="286761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  <a:blipFill rotWithShape="1"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  <a:blipFill rotWithShape="1"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  <a:blipFill rotWithShape="1">
                <a:blip r:embed="rId1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  <a:blipFill rotWithShape="1">
                <a:blip r:embed="rId16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  <a:blipFill rotWithShape="1">
                <a:blip r:embed="rId1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/>
              <p:cNvSpPr/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  <a:blipFill rotWithShape="1">
                <a:blip r:embed="rId1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/>
              <p:cNvSpPr/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  <a:blipFill rotWithShape="1">
                <a:blip r:embed="rId1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/>
              <p:cNvSpPr/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  <a:blipFill rotWithShape="1">
                <a:blip r:embed="rId2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2913693" y="5807108"/>
            <a:ext cx="1745025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28072" y="5732052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</a:t>
            </a:r>
            <a:endParaRPr lang="en-US" sz="2400" dirty="0"/>
          </a:p>
        </p:txBody>
      </p:sp>
      <p:sp>
        <p:nvSpPr>
          <p:cNvPr id="94" name="Right Arrow 93"/>
          <p:cNvSpPr/>
          <p:nvPr/>
        </p:nvSpPr>
        <p:spPr>
          <a:xfrm rot="16200000">
            <a:off x="752053" y="2846585"/>
            <a:ext cx="1255747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123312" y="3729906"/>
            <a:ext cx="17251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Abstraction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Higher </a:t>
            </a:r>
            <a:br>
              <a:rPr lang="en-US" sz="2400" dirty="0" smtClean="0"/>
            </a:br>
            <a:r>
              <a:rPr lang="en-US" sz="2400" dirty="0" smtClean="0"/>
              <a:t>level </a:t>
            </a:r>
            <a:br>
              <a:rPr lang="en-US" sz="2400" dirty="0" smtClean="0"/>
            </a:br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49" name="Right Arrow 48"/>
          <p:cNvSpPr/>
          <p:nvPr/>
        </p:nvSpPr>
        <p:spPr>
          <a:xfrm rot="7790415">
            <a:off x="5907775" y="2140218"/>
            <a:ext cx="2702942" cy="669453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04000" y="3590256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Gradients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5516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368135" y="1054767"/>
            <a:ext cx="8478981" cy="53697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/>
              <a:t>Backprop</a:t>
            </a:r>
            <a:r>
              <a:rPr lang="en-US" sz="2400" dirty="0" smtClean="0"/>
              <a:t> still works: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hape 124"/>
          <p:cNvSpPr txBox="1"/>
          <p:nvPr/>
        </p:nvSpPr>
        <p:spPr>
          <a:xfrm>
            <a:off x="261257" y="156298"/>
            <a:ext cx="7399418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RNN structure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37978" y="4182069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367595" y="4990661"/>
            <a:ext cx="0" cy="57965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349829" y="324229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/>
              <p:cNvSpPr/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2768969" y="458636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333814" y="4185761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763431" y="4994353"/>
            <a:ext cx="0" cy="5759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745665" y="3245982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/>
              <p:cNvSpPr/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164805" y="459005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729510" y="4207999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143183" y="5020282"/>
            <a:ext cx="1823" cy="550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5141361" y="326822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/>
              <p:cNvSpPr/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560501" y="461229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934333" y="2437391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349829" y="1993543"/>
            <a:ext cx="3644" cy="4438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765324" y="284168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330169" y="2441083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737776" y="1994832"/>
            <a:ext cx="7889" cy="446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161160" y="2845378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725865" y="246332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5131817" y="1993543"/>
            <a:ext cx="9544" cy="469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556856" y="286761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  <a:blipFill rotWithShape="1"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  <a:blipFill rotWithShape="1"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  <a:blipFill rotWithShape="1">
                <a:blip r:embed="rId1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  <a:blipFill rotWithShape="1">
                <a:blip r:embed="rId16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  <a:blipFill rotWithShape="1">
                <a:blip r:embed="rId1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/>
              <p:cNvSpPr/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  <a:blipFill rotWithShape="1">
                <a:blip r:embed="rId1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/>
              <p:cNvSpPr/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  <a:blipFill rotWithShape="1">
                <a:blip r:embed="rId1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/>
              <p:cNvSpPr/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  <a:blipFill rotWithShape="1">
                <a:blip r:embed="rId2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2913693" y="5807108"/>
            <a:ext cx="1745025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28072" y="5732052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</a:t>
            </a:r>
            <a:endParaRPr lang="en-US" sz="2400" dirty="0"/>
          </a:p>
        </p:txBody>
      </p:sp>
      <p:sp>
        <p:nvSpPr>
          <p:cNvPr id="94" name="Right Arrow 93"/>
          <p:cNvSpPr/>
          <p:nvPr/>
        </p:nvSpPr>
        <p:spPr>
          <a:xfrm rot="16200000">
            <a:off x="752053" y="2846585"/>
            <a:ext cx="1255747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123312" y="3729906"/>
            <a:ext cx="17251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Abstraction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Higher </a:t>
            </a:r>
            <a:br>
              <a:rPr lang="en-US" sz="2400" dirty="0" smtClean="0"/>
            </a:br>
            <a:r>
              <a:rPr lang="en-US" sz="2400" dirty="0" smtClean="0"/>
              <a:t>level </a:t>
            </a:r>
            <a:br>
              <a:rPr lang="en-US" sz="2400" dirty="0" smtClean="0"/>
            </a:br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49" name="Right Arrow 48"/>
          <p:cNvSpPr/>
          <p:nvPr/>
        </p:nvSpPr>
        <p:spPr>
          <a:xfrm rot="7790415">
            <a:off x="5907775" y="2140218"/>
            <a:ext cx="2702942" cy="669453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04000" y="3590256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Gradients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862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368135" y="1054767"/>
            <a:ext cx="8478981" cy="53697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/>
              <a:t>Backprop</a:t>
            </a:r>
            <a:r>
              <a:rPr lang="en-US" sz="2400" dirty="0" smtClean="0"/>
              <a:t> still works: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hape 124"/>
          <p:cNvSpPr txBox="1"/>
          <p:nvPr/>
        </p:nvSpPr>
        <p:spPr>
          <a:xfrm>
            <a:off x="261257" y="156298"/>
            <a:ext cx="7399418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RNN structure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37978" y="4182069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367595" y="4990661"/>
            <a:ext cx="0" cy="57965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349829" y="324229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/>
              <p:cNvSpPr/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2768969" y="458636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333814" y="4185761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763431" y="4994353"/>
            <a:ext cx="0" cy="5759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745665" y="3245982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/>
              <p:cNvSpPr/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164805" y="459005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729510" y="4207999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143183" y="5020282"/>
            <a:ext cx="1823" cy="550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5141361" y="326822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/>
              <p:cNvSpPr/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560501" y="461229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934333" y="243739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349829" y="1993543"/>
            <a:ext cx="3644" cy="4438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765324" y="284168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330169" y="2441083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737776" y="1994832"/>
            <a:ext cx="7889" cy="446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161160" y="2845378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725865" y="246332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5131817" y="1993543"/>
            <a:ext cx="9544" cy="469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556856" y="286761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  <a:blipFill rotWithShape="1"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  <a:blipFill rotWithShape="1"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  <a:blipFill rotWithShape="1">
                <a:blip r:embed="rId1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  <a:blipFill rotWithShape="1">
                <a:blip r:embed="rId16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  <a:blipFill rotWithShape="1">
                <a:blip r:embed="rId1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/>
              <p:cNvSpPr/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  <a:blipFill rotWithShape="1">
                <a:blip r:embed="rId1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/>
              <p:cNvSpPr/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  <a:blipFill rotWithShape="1">
                <a:blip r:embed="rId1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/>
              <p:cNvSpPr/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  <a:blipFill rotWithShape="1">
                <a:blip r:embed="rId2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2913693" y="5807108"/>
            <a:ext cx="1745025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28072" y="5732052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</a:t>
            </a:r>
            <a:endParaRPr lang="en-US" sz="2400" dirty="0"/>
          </a:p>
        </p:txBody>
      </p:sp>
      <p:sp>
        <p:nvSpPr>
          <p:cNvPr id="94" name="Right Arrow 93"/>
          <p:cNvSpPr/>
          <p:nvPr/>
        </p:nvSpPr>
        <p:spPr>
          <a:xfrm rot="16200000">
            <a:off x="752053" y="2846585"/>
            <a:ext cx="1255747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123312" y="3729906"/>
            <a:ext cx="17251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Abstraction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Higher </a:t>
            </a:r>
            <a:br>
              <a:rPr lang="en-US" sz="2400" dirty="0" smtClean="0"/>
            </a:br>
            <a:r>
              <a:rPr lang="en-US" sz="2400" dirty="0" smtClean="0"/>
              <a:t>level </a:t>
            </a:r>
            <a:br>
              <a:rPr lang="en-US" sz="2400" dirty="0" smtClean="0"/>
            </a:br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49" name="Right Arrow 48"/>
          <p:cNvSpPr/>
          <p:nvPr/>
        </p:nvSpPr>
        <p:spPr>
          <a:xfrm rot="7790415">
            <a:off x="5907775" y="2140218"/>
            <a:ext cx="2702942" cy="669453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04000" y="3590256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Gradients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073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 rotWithShape="1">
          <a:blip r:embed="rId3">
            <a:alphaModFix/>
          </a:blip>
          <a:srcRect l="79486" r="12524" b="3502"/>
          <a:stretch/>
        </p:blipFill>
        <p:spPr>
          <a:xfrm>
            <a:off x="7989550" y="-305366"/>
            <a:ext cx="862150" cy="779323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1" name="Shape 71"/>
          <p:cNvSpPr txBox="1"/>
          <p:nvPr/>
        </p:nvSpPr>
        <p:spPr>
          <a:xfrm>
            <a:off x="262350" y="69967"/>
            <a:ext cx="4159800" cy="7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Last time: ConvNets</a:t>
            </a:r>
            <a:endParaRPr lang="en" sz="3200" dirty="0">
              <a:solidFill>
                <a:schemeClr val="bg1"/>
              </a:solidFill>
            </a:endParaRPr>
          </a:p>
        </p:txBody>
      </p:sp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00" y="929503"/>
            <a:ext cx="3809237" cy="139856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3" name="Shape 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459" y="2580050"/>
            <a:ext cx="3764529" cy="167893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4" name="Shape 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111" y="4511000"/>
            <a:ext cx="4449399" cy="13985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75" name="Shape 75"/>
          <p:cNvGrpSpPr/>
          <p:nvPr/>
        </p:nvGrpSpPr>
        <p:grpSpPr>
          <a:xfrm>
            <a:off x="5198195" y="595743"/>
            <a:ext cx="1262791" cy="4871367"/>
            <a:chOff x="7404775" y="0"/>
            <a:chExt cx="1399524" cy="4049124"/>
          </a:xfrm>
        </p:grpSpPr>
        <p:pic>
          <p:nvPicPr>
            <p:cNvPr id="76" name="Shape 76"/>
            <p:cNvPicPr preferRelativeResize="0"/>
            <p:nvPr/>
          </p:nvPicPr>
          <p:blipFill rotWithShape="1">
            <a:blip r:embed="rId7">
              <a:alphaModFix/>
            </a:blip>
            <a:srcRect l="64793" b="27488"/>
            <a:stretch/>
          </p:blipFill>
          <p:spPr>
            <a:xfrm>
              <a:off x="7404775" y="0"/>
              <a:ext cx="1399524" cy="3341274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77" name="Shape 77"/>
            <p:cNvPicPr preferRelativeResize="0"/>
            <p:nvPr/>
          </p:nvPicPr>
          <p:blipFill rotWithShape="1">
            <a:blip r:embed="rId7">
              <a:alphaModFix/>
            </a:blip>
            <a:srcRect l="33320" t="71615" r="34003" b="14103"/>
            <a:stretch/>
          </p:blipFill>
          <p:spPr>
            <a:xfrm>
              <a:off x="7436975" y="3391100"/>
              <a:ext cx="1298925" cy="658024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</p:grpSp>
      <p:pic>
        <p:nvPicPr>
          <p:cNvPr id="78" name="Shape 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4553907" y="2296474"/>
            <a:ext cx="5260635" cy="11613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333456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368135" y="1054767"/>
            <a:ext cx="8478981" cy="53697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/>
              <a:t>Backprop</a:t>
            </a:r>
            <a:r>
              <a:rPr lang="en-US" sz="2400" dirty="0" smtClean="0"/>
              <a:t> still works: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hape 124"/>
          <p:cNvSpPr txBox="1"/>
          <p:nvPr/>
        </p:nvSpPr>
        <p:spPr>
          <a:xfrm>
            <a:off x="261257" y="156298"/>
            <a:ext cx="7399418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RNN structure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37978" y="4182069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367595" y="4990661"/>
            <a:ext cx="0" cy="57965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349829" y="324229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/>
              <p:cNvSpPr/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2768969" y="458636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333814" y="4185761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763431" y="4994353"/>
            <a:ext cx="0" cy="5759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745665" y="3245982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/>
              <p:cNvSpPr/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164805" y="459005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729510" y="4207999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143183" y="5020282"/>
            <a:ext cx="1823" cy="550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5141361" y="326822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/>
              <p:cNvSpPr/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560501" y="461229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934333" y="243739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349829" y="1993543"/>
            <a:ext cx="3644" cy="4438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765324" y="284168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330169" y="2441083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737776" y="1994832"/>
            <a:ext cx="7889" cy="446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161160" y="2845378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725865" y="246332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5131817" y="1993543"/>
            <a:ext cx="9544" cy="469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556856" y="286761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  <a:blipFill rotWithShape="1"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  <a:blipFill rotWithShape="1"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  <a:blipFill rotWithShape="1">
                <a:blip r:embed="rId1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  <a:blipFill rotWithShape="1">
                <a:blip r:embed="rId16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  <a:blipFill rotWithShape="1">
                <a:blip r:embed="rId1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/>
              <p:cNvSpPr/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  <a:blipFill rotWithShape="1">
                <a:blip r:embed="rId1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/>
              <p:cNvSpPr/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  <a:blipFill rotWithShape="1">
                <a:blip r:embed="rId1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/>
              <p:cNvSpPr/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  <a:blipFill rotWithShape="1">
                <a:blip r:embed="rId2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2913693" y="5807108"/>
            <a:ext cx="1745025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28072" y="5732052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</a:t>
            </a:r>
            <a:endParaRPr lang="en-US" sz="2400" dirty="0"/>
          </a:p>
        </p:txBody>
      </p:sp>
      <p:sp>
        <p:nvSpPr>
          <p:cNvPr id="94" name="Right Arrow 93"/>
          <p:cNvSpPr/>
          <p:nvPr/>
        </p:nvSpPr>
        <p:spPr>
          <a:xfrm rot="16200000">
            <a:off x="752053" y="2846585"/>
            <a:ext cx="1255747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123312" y="3729906"/>
            <a:ext cx="17251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Abstraction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Higher </a:t>
            </a:r>
            <a:br>
              <a:rPr lang="en-US" sz="2400" dirty="0" smtClean="0"/>
            </a:br>
            <a:r>
              <a:rPr lang="en-US" sz="2400" dirty="0" smtClean="0"/>
              <a:t>level </a:t>
            </a:r>
            <a:br>
              <a:rPr lang="en-US" sz="2400" dirty="0" smtClean="0"/>
            </a:br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49" name="Right Arrow 48"/>
          <p:cNvSpPr/>
          <p:nvPr/>
        </p:nvSpPr>
        <p:spPr>
          <a:xfrm rot="7790415">
            <a:off x="5907775" y="2140218"/>
            <a:ext cx="2702942" cy="669453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04000" y="3590256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Gradients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152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368135" y="1054767"/>
            <a:ext cx="8478981" cy="53697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/>
              <a:t>Backprop</a:t>
            </a:r>
            <a:r>
              <a:rPr lang="en-US" sz="2400" dirty="0" smtClean="0"/>
              <a:t> still works: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hape 124"/>
          <p:cNvSpPr txBox="1"/>
          <p:nvPr/>
        </p:nvSpPr>
        <p:spPr>
          <a:xfrm>
            <a:off x="261257" y="156298"/>
            <a:ext cx="7399418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RNN structure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37978" y="4182069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367595" y="4990661"/>
            <a:ext cx="0" cy="57965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349829" y="324229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/>
              <p:cNvSpPr/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2768969" y="458636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333814" y="418576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763431" y="4994353"/>
            <a:ext cx="0" cy="5759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745665" y="3245982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/>
              <p:cNvSpPr/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164805" y="459005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729510" y="4207999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143183" y="5020282"/>
            <a:ext cx="1823" cy="550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5141361" y="326822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/>
              <p:cNvSpPr/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560501" y="461229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934333" y="243739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349829" y="1993543"/>
            <a:ext cx="3644" cy="4438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765324" y="284168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330169" y="2441083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737776" y="1994832"/>
            <a:ext cx="7889" cy="446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161160" y="2845378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725865" y="246332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5131817" y="1993543"/>
            <a:ext cx="9544" cy="469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556856" y="286761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  <a:blipFill rotWithShape="1"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  <a:blipFill rotWithShape="1"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  <a:blipFill rotWithShape="1">
                <a:blip r:embed="rId1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  <a:blipFill rotWithShape="1">
                <a:blip r:embed="rId16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  <a:blipFill rotWithShape="1">
                <a:blip r:embed="rId1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/>
              <p:cNvSpPr/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  <a:blipFill rotWithShape="1">
                <a:blip r:embed="rId1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/>
              <p:cNvSpPr/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  <a:blipFill rotWithShape="1">
                <a:blip r:embed="rId1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/>
              <p:cNvSpPr/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  <a:blipFill rotWithShape="1">
                <a:blip r:embed="rId2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2913693" y="5807108"/>
            <a:ext cx="1745025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28072" y="5732052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</a:t>
            </a:r>
            <a:endParaRPr lang="en-US" sz="2400" dirty="0"/>
          </a:p>
        </p:txBody>
      </p:sp>
      <p:sp>
        <p:nvSpPr>
          <p:cNvPr id="94" name="Right Arrow 93"/>
          <p:cNvSpPr/>
          <p:nvPr/>
        </p:nvSpPr>
        <p:spPr>
          <a:xfrm rot="16200000">
            <a:off x="752053" y="2846585"/>
            <a:ext cx="1255747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123312" y="3729906"/>
            <a:ext cx="17251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Abstraction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Higher </a:t>
            </a:r>
            <a:br>
              <a:rPr lang="en-US" sz="2400" dirty="0" smtClean="0"/>
            </a:br>
            <a:r>
              <a:rPr lang="en-US" sz="2400" dirty="0" smtClean="0"/>
              <a:t>level </a:t>
            </a:r>
            <a:br>
              <a:rPr lang="en-US" sz="2400" dirty="0" smtClean="0"/>
            </a:br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49" name="Right Arrow 48"/>
          <p:cNvSpPr/>
          <p:nvPr/>
        </p:nvSpPr>
        <p:spPr>
          <a:xfrm rot="7790415">
            <a:off x="5907775" y="2140218"/>
            <a:ext cx="2702942" cy="669453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04000" y="3590256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Gradients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790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368135" y="1027287"/>
            <a:ext cx="8478981" cy="53697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/>
              <a:t>Backprop</a:t>
            </a:r>
            <a:r>
              <a:rPr lang="en-US" sz="2400" dirty="0" smtClean="0"/>
              <a:t> still works: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hape 124"/>
          <p:cNvSpPr txBox="1"/>
          <p:nvPr/>
        </p:nvSpPr>
        <p:spPr>
          <a:xfrm>
            <a:off x="261257" y="156298"/>
            <a:ext cx="7399418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RNN structure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37978" y="4182069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367595" y="4990661"/>
            <a:ext cx="0" cy="57965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349829" y="324229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/>
              <p:cNvSpPr/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2768969" y="458636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333814" y="418576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763431" y="4994353"/>
            <a:ext cx="0" cy="5759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745665" y="3245982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/>
              <p:cNvSpPr/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164805" y="459005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729510" y="4207999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143183" y="5020282"/>
            <a:ext cx="1823" cy="550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5141361" y="326822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/>
              <p:cNvSpPr/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560501" y="461229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934333" y="243739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349829" y="1993543"/>
            <a:ext cx="3644" cy="4438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765324" y="284168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330169" y="2441083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737776" y="1994832"/>
            <a:ext cx="7889" cy="446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161160" y="2845378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725865" y="246332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5131817" y="1993543"/>
            <a:ext cx="9544" cy="469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556856" y="286761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  <a:blipFill rotWithShape="1"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  <a:blipFill rotWithShape="1"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  <a:blipFill rotWithShape="1">
                <a:blip r:embed="rId1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  <a:blipFill rotWithShape="1">
                <a:blip r:embed="rId16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  <a:blipFill rotWithShape="1">
                <a:blip r:embed="rId1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/>
              <p:cNvSpPr/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  <a:blipFill rotWithShape="1">
                <a:blip r:embed="rId1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/>
              <p:cNvSpPr/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  <a:blipFill rotWithShape="1">
                <a:blip r:embed="rId1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/>
              <p:cNvSpPr/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  <a:blipFill rotWithShape="1">
                <a:blip r:embed="rId2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2913693" y="5807108"/>
            <a:ext cx="1745025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28072" y="5732052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</a:t>
            </a:r>
            <a:endParaRPr lang="en-US" sz="2400" dirty="0"/>
          </a:p>
        </p:txBody>
      </p:sp>
      <p:sp>
        <p:nvSpPr>
          <p:cNvPr id="94" name="Right Arrow 93"/>
          <p:cNvSpPr/>
          <p:nvPr/>
        </p:nvSpPr>
        <p:spPr>
          <a:xfrm rot="16200000">
            <a:off x="752053" y="2846585"/>
            <a:ext cx="1255747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123312" y="3729906"/>
            <a:ext cx="17251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Abstraction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Higher </a:t>
            </a:r>
            <a:br>
              <a:rPr lang="en-US" sz="2400" dirty="0" smtClean="0"/>
            </a:br>
            <a:r>
              <a:rPr lang="en-US" sz="2400" dirty="0" smtClean="0"/>
              <a:t>level </a:t>
            </a:r>
            <a:br>
              <a:rPr lang="en-US" sz="2400" dirty="0" smtClean="0"/>
            </a:br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49" name="Right Arrow 48"/>
          <p:cNvSpPr/>
          <p:nvPr/>
        </p:nvSpPr>
        <p:spPr>
          <a:xfrm rot="7790415">
            <a:off x="5907775" y="2140218"/>
            <a:ext cx="2702942" cy="669453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04000" y="3590256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Gradients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278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6" y="1203167"/>
            <a:ext cx="8743951" cy="363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272425" y="1"/>
            <a:ext cx="8259600" cy="924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Recurrent Networks offer a lot of flexibility:</a:t>
            </a:r>
          </a:p>
        </p:txBody>
      </p:sp>
      <p:cxnSp>
        <p:nvCxnSpPr>
          <p:cNvPr id="106" name="Shape 106"/>
          <p:cNvCxnSpPr>
            <a:stCxn id="107" idx="1"/>
          </p:cNvCxnSpPr>
          <p:nvPr/>
        </p:nvCxnSpPr>
        <p:spPr>
          <a:xfrm rot="10800000">
            <a:off x="1107150" y="4936299"/>
            <a:ext cx="617700" cy="622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7" name="Shape 107"/>
          <p:cNvSpPr txBox="1"/>
          <p:nvPr/>
        </p:nvSpPr>
        <p:spPr>
          <a:xfrm>
            <a:off x="1724851" y="5247701"/>
            <a:ext cx="3299099" cy="6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Vanilla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00958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6" y="1203167"/>
            <a:ext cx="8743951" cy="363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272425" y="0"/>
            <a:ext cx="8259600" cy="924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Recurrent Networks offer a lot of flexibility:</a:t>
            </a:r>
          </a:p>
        </p:txBody>
      </p:sp>
      <p:cxnSp>
        <p:nvCxnSpPr>
          <p:cNvPr id="115" name="Shape 115"/>
          <p:cNvCxnSpPr/>
          <p:nvPr/>
        </p:nvCxnSpPr>
        <p:spPr>
          <a:xfrm rot="10800000">
            <a:off x="2033701" y="4976634"/>
            <a:ext cx="361499" cy="5723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6" name="Shape 116"/>
          <p:cNvSpPr txBox="1"/>
          <p:nvPr/>
        </p:nvSpPr>
        <p:spPr>
          <a:xfrm>
            <a:off x="2395201" y="5066934"/>
            <a:ext cx="3299099" cy="6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e.g. </a:t>
            </a:r>
            <a:r>
              <a:rPr lang="en" sz="1800" b="1"/>
              <a:t>Image Captioning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image -&gt; sequence of words</a:t>
            </a:r>
          </a:p>
        </p:txBody>
      </p:sp>
    </p:spTree>
    <p:extLst>
      <p:ext uri="{BB962C8B-B14F-4D97-AF65-F5344CB8AC3E}">
        <p14:creationId xmlns:p14="http://schemas.microsoft.com/office/powerpoint/2010/main" val="396886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6" y="1203167"/>
            <a:ext cx="8743951" cy="363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272425" y="0"/>
            <a:ext cx="8259600" cy="9043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Recurrent Networks offer a lot of flexibility:</a:t>
            </a:r>
          </a:p>
        </p:txBody>
      </p:sp>
      <p:cxnSp>
        <p:nvCxnSpPr>
          <p:cNvPr id="124" name="Shape 124"/>
          <p:cNvCxnSpPr/>
          <p:nvPr/>
        </p:nvCxnSpPr>
        <p:spPr>
          <a:xfrm rot="10800000">
            <a:off x="3713376" y="4906334"/>
            <a:ext cx="361499" cy="5723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5" name="Shape 125"/>
          <p:cNvSpPr txBox="1"/>
          <p:nvPr/>
        </p:nvSpPr>
        <p:spPr>
          <a:xfrm>
            <a:off x="4202875" y="5046934"/>
            <a:ext cx="4052400" cy="6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e.g. </a:t>
            </a:r>
            <a:r>
              <a:rPr lang="en" sz="1800" b="1"/>
              <a:t>Sentiment Classification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sequence of words -&gt; sentiment</a:t>
            </a:r>
          </a:p>
        </p:txBody>
      </p:sp>
    </p:spTree>
    <p:extLst>
      <p:ext uri="{BB962C8B-B14F-4D97-AF65-F5344CB8AC3E}">
        <p14:creationId xmlns:p14="http://schemas.microsoft.com/office/powerpoint/2010/main" val="165586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6" y="1203167"/>
            <a:ext cx="8743951" cy="363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272425" y="0"/>
            <a:ext cx="825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Recurrent Networks offer a lot of flexibility:</a:t>
            </a:r>
          </a:p>
        </p:txBody>
      </p:sp>
      <p:cxnSp>
        <p:nvCxnSpPr>
          <p:cNvPr id="133" name="Shape 133"/>
          <p:cNvCxnSpPr/>
          <p:nvPr/>
        </p:nvCxnSpPr>
        <p:spPr>
          <a:xfrm rot="10800000">
            <a:off x="5430649" y="4946565"/>
            <a:ext cx="135600" cy="582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4" name="Shape 134"/>
          <p:cNvSpPr txBox="1"/>
          <p:nvPr/>
        </p:nvSpPr>
        <p:spPr>
          <a:xfrm>
            <a:off x="5664125" y="5046934"/>
            <a:ext cx="4052400" cy="6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e.g. </a:t>
            </a:r>
            <a:r>
              <a:rPr lang="en" sz="1800" b="1"/>
              <a:t>Machine Translation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seq of words -&gt; seq of words</a:t>
            </a:r>
          </a:p>
        </p:txBody>
      </p:sp>
    </p:spTree>
    <p:extLst>
      <p:ext uri="{BB962C8B-B14F-4D97-AF65-F5344CB8AC3E}">
        <p14:creationId xmlns:p14="http://schemas.microsoft.com/office/powerpoint/2010/main" val="235304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6" y="1203167"/>
            <a:ext cx="8743951" cy="363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272425" y="0"/>
            <a:ext cx="825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Recurrent Networks offer a lot of flexibility:</a:t>
            </a:r>
          </a:p>
        </p:txBody>
      </p:sp>
      <p:cxnSp>
        <p:nvCxnSpPr>
          <p:cNvPr id="142" name="Shape 142"/>
          <p:cNvCxnSpPr/>
          <p:nvPr/>
        </p:nvCxnSpPr>
        <p:spPr>
          <a:xfrm rot="10800000" flipH="1">
            <a:off x="7976526" y="4886332"/>
            <a:ext cx="263699" cy="602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3" name="Shape 143"/>
          <p:cNvSpPr txBox="1"/>
          <p:nvPr/>
        </p:nvSpPr>
        <p:spPr>
          <a:xfrm>
            <a:off x="4361101" y="5371801"/>
            <a:ext cx="4402199" cy="6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e.g. </a:t>
            </a:r>
            <a:r>
              <a:rPr lang="en" sz="1800" b="1"/>
              <a:t>Video classification on frame level</a:t>
            </a:r>
          </a:p>
        </p:txBody>
      </p:sp>
    </p:spTree>
    <p:extLst>
      <p:ext uri="{BB962C8B-B14F-4D97-AF65-F5344CB8AC3E}">
        <p14:creationId xmlns:p14="http://schemas.microsoft.com/office/powerpoint/2010/main" val="3926690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850" y="1014884"/>
            <a:ext cx="2249374" cy="472568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-43825" y="4258534"/>
            <a:ext cx="3719399" cy="53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90500" lvl="0" indent="0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Multiple Object Recognition with Visual Attention, Ba et al.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243576" y="90435"/>
            <a:ext cx="8327668" cy="8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>
                <a:solidFill>
                  <a:schemeClr val="bg1"/>
                </a:solidFill>
              </a:rPr>
              <a:t>Sequential Processing of fixed inputs</a:t>
            </a:r>
            <a:endParaRPr lang="en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439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125" y="1145512"/>
            <a:ext cx="4408830" cy="474408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-49350" y="3511967"/>
            <a:ext cx="2814599" cy="47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90500" lvl="0" indent="0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DRAW: A Recurrent Neural Network For Image Generation, Gregor et al.</a:t>
            </a:r>
          </a:p>
        </p:txBody>
      </p:sp>
      <p:sp>
        <p:nvSpPr>
          <p:cNvPr id="6" name="Shape 151"/>
          <p:cNvSpPr txBox="1"/>
          <p:nvPr/>
        </p:nvSpPr>
        <p:spPr>
          <a:xfrm>
            <a:off x="243576" y="90435"/>
            <a:ext cx="8327668" cy="8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>
                <a:solidFill>
                  <a:schemeClr val="bg1"/>
                </a:solidFill>
              </a:rPr>
              <a:t>Sequential Processing of fixed inputs</a:t>
            </a:r>
            <a:endParaRPr lang="en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92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51" y="2133616"/>
            <a:ext cx="2007149" cy="201087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245449" y="1014567"/>
            <a:ext cx="2007299" cy="11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Classification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2338097" y="996833"/>
            <a:ext cx="2007299" cy="11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 dirty="0"/>
              <a:t>Classification </a:t>
            </a:r>
            <a:r>
              <a:rPr lang="en" sz="2000" b="1"/>
              <a:t>+ </a:t>
            </a:r>
            <a:r>
              <a:rPr lang="en" sz="2000" b="1" smtClean="0"/>
              <a:t>Localization</a:t>
            </a:r>
            <a:endParaRPr lang="en" sz="2000" b="1" dirty="0"/>
          </a:p>
        </p:txBody>
      </p:sp>
      <p:sp>
        <p:nvSpPr>
          <p:cNvPr id="87" name="Shape 87"/>
          <p:cNvSpPr txBox="1"/>
          <p:nvPr/>
        </p:nvSpPr>
        <p:spPr>
          <a:xfrm>
            <a:off x="120875" y="93267"/>
            <a:ext cx="7701900" cy="8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Last time</a:t>
            </a:r>
            <a:r>
              <a:rPr lang="en" sz="3200" smtClean="0">
                <a:solidFill>
                  <a:schemeClr val="bg1"/>
                </a:solidFill>
              </a:rPr>
              <a:t>: Localization </a:t>
            </a:r>
            <a:r>
              <a:rPr lang="en" sz="3200" dirty="0" smtClean="0">
                <a:solidFill>
                  <a:schemeClr val="bg1"/>
                </a:solidFill>
              </a:rPr>
              <a:t>and Detection</a:t>
            </a:r>
            <a:endParaRPr lang="en" sz="3200" dirty="0">
              <a:solidFill>
                <a:schemeClr val="bg1"/>
              </a:solidFill>
            </a:endParaRPr>
          </a:p>
        </p:txBody>
      </p:sp>
      <p:grpSp>
        <p:nvGrpSpPr>
          <p:cNvPr id="88" name="Shape 88"/>
          <p:cNvGrpSpPr/>
          <p:nvPr/>
        </p:nvGrpSpPr>
        <p:grpSpPr>
          <a:xfrm>
            <a:off x="2338088" y="2142737"/>
            <a:ext cx="2007150" cy="2032805"/>
            <a:chOff x="448550" y="2723399"/>
            <a:chExt cx="2141874" cy="1796500"/>
          </a:xfrm>
        </p:grpSpPr>
        <p:pic>
          <p:nvPicPr>
            <p:cNvPr id="89" name="Shape 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Shape 90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1" name="Shape 91"/>
          <p:cNvSpPr txBox="1"/>
          <p:nvPr/>
        </p:nvSpPr>
        <p:spPr>
          <a:xfrm>
            <a:off x="212752" y="4317767"/>
            <a:ext cx="2007299" cy="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CAT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2309127" y="4317767"/>
            <a:ext cx="2007299" cy="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CAT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4405501" y="4317767"/>
            <a:ext cx="2227500" cy="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CAT</a:t>
            </a:r>
            <a:r>
              <a:rPr lang="en" sz="1800"/>
              <a:t>, </a:t>
            </a:r>
            <a:r>
              <a:rPr lang="en" sz="1800">
                <a:solidFill>
                  <a:srgbClr val="4A86E8"/>
                </a:solidFill>
              </a:rPr>
              <a:t>DOG</a:t>
            </a:r>
            <a:r>
              <a:rPr lang="en" sz="1800"/>
              <a:t>, </a:t>
            </a:r>
            <a:r>
              <a:rPr lang="en" sz="1800">
                <a:solidFill>
                  <a:srgbClr val="00FF00"/>
                </a:solidFill>
              </a:rPr>
              <a:t>DUCK</a:t>
            </a:r>
          </a:p>
        </p:txBody>
      </p:sp>
      <p:grpSp>
        <p:nvGrpSpPr>
          <p:cNvPr id="94" name="Shape 94"/>
          <p:cNvGrpSpPr/>
          <p:nvPr/>
        </p:nvGrpSpPr>
        <p:grpSpPr>
          <a:xfrm>
            <a:off x="4430739" y="2151358"/>
            <a:ext cx="2227377" cy="2017187"/>
            <a:chOff x="4522198" y="2551275"/>
            <a:chExt cx="1907327" cy="1430524"/>
          </a:xfrm>
        </p:grpSpPr>
        <p:pic>
          <p:nvPicPr>
            <p:cNvPr id="95" name="Shape 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Shape 96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0" name="Shape 100"/>
          <p:cNvSpPr txBox="1"/>
          <p:nvPr/>
        </p:nvSpPr>
        <p:spPr>
          <a:xfrm>
            <a:off x="4430748" y="996833"/>
            <a:ext cx="2227500" cy="11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Object Detection</a:t>
            </a:r>
          </a:p>
        </p:txBody>
      </p:sp>
      <p:grpSp>
        <p:nvGrpSpPr>
          <p:cNvPr id="101" name="Shape 101"/>
          <p:cNvGrpSpPr/>
          <p:nvPr/>
        </p:nvGrpSpPr>
        <p:grpSpPr>
          <a:xfrm>
            <a:off x="6743622" y="2143865"/>
            <a:ext cx="2242359" cy="2030748"/>
            <a:chOff x="1976038" y="594324"/>
            <a:chExt cx="4083699" cy="3062824"/>
          </a:xfrm>
        </p:grpSpPr>
        <p:pic>
          <p:nvPicPr>
            <p:cNvPr id="102" name="Shape 1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2300325" y="1455200"/>
              <a:ext cx="1241700" cy="1321825"/>
            </a:xfrm>
            <a:custGeom>
              <a:avLst/>
              <a:gdLst/>
              <a:ahLst/>
              <a:cxnLst/>
              <a:rect l="0" t="0" r="0" b="0"/>
              <a:pathLst>
                <a:path w="49668" h="52873" extrusionOk="0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04" name="Shape 104"/>
            <p:cNvSpPr/>
            <p:nvPr/>
          </p:nvSpPr>
          <p:spPr>
            <a:xfrm>
              <a:off x="3152925" y="1392250"/>
              <a:ext cx="778200" cy="1064325"/>
            </a:xfrm>
            <a:custGeom>
              <a:avLst/>
              <a:gdLst/>
              <a:ahLst/>
              <a:cxnLst/>
              <a:rect l="0" t="0" r="0" b="0"/>
              <a:pathLst>
                <a:path w="31128" h="42573" extrusionOk="0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05" name="Shape 105"/>
            <p:cNvSpPr/>
            <p:nvPr/>
          </p:nvSpPr>
          <p:spPr>
            <a:xfrm>
              <a:off x="3810975" y="768550"/>
              <a:ext cx="1916900" cy="2574975"/>
            </a:xfrm>
            <a:custGeom>
              <a:avLst/>
              <a:gdLst/>
              <a:ahLst/>
              <a:cxnLst/>
              <a:rect l="0" t="0" r="0" b="0"/>
              <a:pathLst>
                <a:path w="76676" h="102999" extrusionOk="0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 w="38100" cap="flat" cmpd="sng">
              <a:solidFill>
                <a:srgbClr val="4A86E8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06" name="Shape 106"/>
            <p:cNvSpPr/>
            <p:nvPr/>
          </p:nvSpPr>
          <p:spPr>
            <a:xfrm>
              <a:off x="3645025" y="2736975"/>
              <a:ext cx="595100" cy="617975"/>
            </a:xfrm>
            <a:custGeom>
              <a:avLst/>
              <a:gdLst/>
              <a:ahLst/>
              <a:cxnLst/>
              <a:rect l="0" t="0" r="0" b="0"/>
              <a:pathLst>
                <a:path w="23804" h="24719" extrusionOk="0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 w="38100" cap="flat" cmpd="sng">
              <a:solidFill>
                <a:srgbClr val="00FF00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  <p:sp>
        <p:nvSpPr>
          <p:cNvPr id="107" name="Shape 107"/>
          <p:cNvSpPr txBox="1"/>
          <p:nvPr/>
        </p:nvSpPr>
        <p:spPr>
          <a:xfrm>
            <a:off x="6743624" y="996833"/>
            <a:ext cx="2227500" cy="11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Instance Segmentation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6722076" y="4295767"/>
            <a:ext cx="22275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CAT</a:t>
            </a:r>
            <a:r>
              <a:rPr lang="en" sz="1800"/>
              <a:t>, </a:t>
            </a:r>
            <a:r>
              <a:rPr lang="en" sz="1800">
                <a:solidFill>
                  <a:srgbClr val="4A86E8"/>
                </a:solidFill>
              </a:rPr>
              <a:t>DOG</a:t>
            </a:r>
            <a:r>
              <a:rPr lang="en" sz="1800"/>
              <a:t>, </a:t>
            </a:r>
            <a:r>
              <a:rPr lang="en" sz="1800">
                <a:solidFill>
                  <a:srgbClr val="00FF00"/>
                </a:solidFill>
              </a:rPr>
              <a:t>DUCK</a:t>
            </a:r>
          </a:p>
        </p:txBody>
      </p:sp>
      <p:sp>
        <p:nvSpPr>
          <p:cNvPr id="109" name="Shape 109"/>
          <p:cNvSpPr/>
          <p:nvPr/>
        </p:nvSpPr>
        <p:spPr>
          <a:xfrm rot="-5400000">
            <a:off x="2040350" y="3142867"/>
            <a:ext cx="469199" cy="4124399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 txBox="1"/>
          <p:nvPr/>
        </p:nvSpPr>
        <p:spPr>
          <a:xfrm>
            <a:off x="1662652" y="5439667"/>
            <a:ext cx="12245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Single object</a:t>
            </a:r>
          </a:p>
        </p:txBody>
      </p:sp>
      <p:sp>
        <p:nvSpPr>
          <p:cNvPr id="111" name="Shape 111"/>
          <p:cNvSpPr/>
          <p:nvPr/>
        </p:nvSpPr>
        <p:spPr>
          <a:xfrm rot="-5400000">
            <a:off x="6468252" y="2987315"/>
            <a:ext cx="469199" cy="4435500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5983152" y="5424567"/>
            <a:ext cx="14393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Multiple objects</a:t>
            </a:r>
          </a:p>
        </p:txBody>
      </p:sp>
    </p:spTree>
    <p:extLst>
      <p:ext uri="{BB962C8B-B14F-4D97-AF65-F5344CB8AC3E}">
        <p14:creationId xmlns:p14="http://schemas.microsoft.com/office/powerpoint/2010/main" val="3460865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/>
        </p:nvSpPr>
        <p:spPr>
          <a:xfrm>
            <a:off x="928650" y="2460"/>
            <a:ext cx="7286700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bg1"/>
                </a:solidFill>
              </a:rPr>
              <a:t>Recurrent Neural Network</a:t>
            </a:r>
          </a:p>
        </p:txBody>
      </p:sp>
      <p:sp>
        <p:nvSpPr>
          <p:cNvPr id="166" name="Shape 166"/>
          <p:cNvSpPr/>
          <p:nvPr/>
        </p:nvSpPr>
        <p:spPr>
          <a:xfrm>
            <a:off x="4106551" y="4411428"/>
            <a:ext cx="419876" cy="122092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sp>
        <p:nvSpPr>
          <p:cNvPr id="167" name="Shape 167"/>
          <p:cNvSpPr/>
          <p:nvPr/>
        </p:nvSpPr>
        <p:spPr>
          <a:xfrm>
            <a:off x="3799792" y="3047139"/>
            <a:ext cx="1033395" cy="876244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RNN</a:t>
            </a:r>
          </a:p>
        </p:txBody>
      </p:sp>
      <p:cxnSp>
        <p:nvCxnSpPr>
          <p:cNvPr id="168" name="Shape 168"/>
          <p:cNvCxnSpPr>
            <a:stCxn id="166" idx="0"/>
            <a:endCxn id="167" idx="2"/>
          </p:cNvCxnSpPr>
          <p:nvPr/>
        </p:nvCxnSpPr>
        <p:spPr>
          <a:xfrm rot="10800000">
            <a:off x="4316489" y="3923428"/>
            <a:ext cx="0" cy="48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9" name="Shape 169"/>
          <p:cNvSpPr/>
          <p:nvPr/>
        </p:nvSpPr>
        <p:spPr>
          <a:xfrm>
            <a:off x="4812224" y="3268872"/>
            <a:ext cx="546085" cy="392021"/>
          </a:xfrm>
          <a:custGeom>
            <a:avLst/>
            <a:gdLst/>
            <a:ahLst/>
            <a:cxnLst/>
            <a:rect l="0" t="0" r="0" b="0"/>
            <a:pathLst>
              <a:path w="14987" h="14019" extrusionOk="0">
                <a:moveTo>
                  <a:pt x="637" y="0"/>
                </a:moveTo>
                <a:cubicBezTo>
                  <a:pt x="3026" y="1327"/>
                  <a:pt x="15080" y="5629"/>
                  <a:pt x="14974" y="7966"/>
                </a:cubicBezTo>
                <a:cubicBezTo>
                  <a:pt x="14867" y="10302"/>
                  <a:pt x="2495" y="13010"/>
                  <a:pt x="0" y="14019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sp>
    </p:spTree>
    <p:extLst>
      <p:ext uri="{BB962C8B-B14F-4D97-AF65-F5344CB8AC3E}">
        <p14:creationId xmlns:p14="http://schemas.microsoft.com/office/powerpoint/2010/main" val="2081232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/>
        </p:nvSpPr>
        <p:spPr>
          <a:xfrm>
            <a:off x="928650" y="-1"/>
            <a:ext cx="7286700" cy="7234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bg1"/>
                </a:solidFill>
              </a:rPr>
              <a:t>Recurrent Neural Network</a:t>
            </a:r>
          </a:p>
        </p:txBody>
      </p:sp>
      <p:grpSp>
        <p:nvGrpSpPr>
          <p:cNvPr id="176" name="Shape 176"/>
          <p:cNvGrpSpPr/>
          <p:nvPr/>
        </p:nvGrpSpPr>
        <p:grpSpPr>
          <a:xfrm>
            <a:off x="3799791" y="1361377"/>
            <a:ext cx="1558516" cy="4270972"/>
            <a:chOff x="3548350" y="2044700"/>
            <a:chExt cx="1477686" cy="3037100"/>
          </a:xfrm>
        </p:grpSpPr>
        <p:sp>
          <p:nvSpPr>
            <p:cNvPr id="177" name="Shape 177"/>
            <p:cNvSpPr/>
            <p:nvPr/>
          </p:nvSpPr>
          <p:spPr>
            <a:xfrm>
              <a:off x="3839200" y="4213600"/>
              <a:ext cx="398099" cy="868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/>
                <a:t>x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3548350" y="3243450"/>
              <a:ext cx="979799" cy="623099"/>
            </a:xfrm>
            <a:prstGeom prst="rect">
              <a:avLst/>
            </a:prstGeom>
            <a:solidFill>
              <a:srgbClr val="38761D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FFFFFF"/>
                  </a:solidFill>
                </a:rPr>
                <a:t>RNN</a:t>
              </a:r>
            </a:p>
          </p:txBody>
        </p:sp>
        <p:sp>
          <p:nvSpPr>
            <p:cNvPr id="179" name="Shape 179"/>
            <p:cNvSpPr/>
            <p:nvPr/>
          </p:nvSpPr>
          <p:spPr>
            <a:xfrm>
              <a:off x="3839200" y="2044700"/>
              <a:ext cx="398099" cy="868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/>
                <a:t>y</a:t>
              </a:r>
            </a:p>
          </p:txBody>
        </p:sp>
        <p:cxnSp>
          <p:nvCxnSpPr>
            <p:cNvPr id="180" name="Shape 180"/>
            <p:cNvCxnSpPr>
              <a:stCxn id="178" idx="0"/>
              <a:endCxn id="179" idx="2"/>
            </p:cNvCxnSpPr>
            <p:nvPr/>
          </p:nvCxnSpPr>
          <p:spPr>
            <a:xfrm rot="10800000">
              <a:off x="4038249" y="2912850"/>
              <a:ext cx="0" cy="3306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81" name="Shape 181"/>
            <p:cNvCxnSpPr>
              <a:stCxn id="177" idx="0"/>
              <a:endCxn id="178" idx="2"/>
            </p:cNvCxnSpPr>
            <p:nvPr/>
          </p:nvCxnSpPr>
          <p:spPr>
            <a:xfrm rot="10800000">
              <a:off x="4038249" y="3866500"/>
              <a:ext cx="0" cy="347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82" name="Shape 182"/>
            <p:cNvSpPr/>
            <p:nvPr/>
          </p:nvSpPr>
          <p:spPr>
            <a:xfrm>
              <a:off x="4508273" y="3401125"/>
              <a:ext cx="517763" cy="278767"/>
            </a:xfrm>
            <a:custGeom>
              <a:avLst/>
              <a:gdLst/>
              <a:ahLst/>
              <a:cxnLst/>
              <a:rect l="0" t="0" r="0" b="0"/>
              <a:pathLst>
                <a:path w="14987" h="14019" extrusionOk="0">
                  <a:moveTo>
                    <a:pt x="637" y="0"/>
                  </a:moveTo>
                  <a:cubicBezTo>
                    <a:pt x="3026" y="1327"/>
                    <a:pt x="15080" y="5629"/>
                    <a:pt x="14974" y="7966"/>
                  </a:cubicBezTo>
                  <a:cubicBezTo>
                    <a:pt x="14867" y="10302"/>
                    <a:pt x="2495" y="13010"/>
                    <a:pt x="0" y="14019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sp>
        <p:nvSpPr>
          <p:cNvPr id="183" name="Shape 183"/>
          <p:cNvSpPr/>
          <p:nvPr/>
        </p:nvSpPr>
        <p:spPr>
          <a:xfrm>
            <a:off x="3612701" y="1134516"/>
            <a:ext cx="1360799" cy="1704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5040700" y="1268349"/>
            <a:ext cx="2848500" cy="62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usually want to predict a vector at some time steps</a:t>
            </a:r>
          </a:p>
        </p:txBody>
      </p:sp>
    </p:spTree>
    <p:extLst>
      <p:ext uri="{BB962C8B-B14F-4D97-AF65-F5344CB8AC3E}">
        <p14:creationId xmlns:p14="http://schemas.microsoft.com/office/powerpoint/2010/main" val="2797682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/>
        </p:nvSpPr>
        <p:spPr>
          <a:xfrm>
            <a:off x="928650" y="0"/>
            <a:ext cx="7286700" cy="5430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bg1"/>
                </a:solidFill>
              </a:rPr>
              <a:t>Recurrent Neural Network</a:t>
            </a:r>
          </a:p>
        </p:txBody>
      </p:sp>
      <p:grpSp>
        <p:nvGrpSpPr>
          <p:cNvPr id="191" name="Shape 191"/>
          <p:cNvGrpSpPr/>
          <p:nvPr/>
        </p:nvGrpSpPr>
        <p:grpSpPr>
          <a:xfrm>
            <a:off x="7396392" y="1293510"/>
            <a:ext cx="1558516" cy="4270972"/>
            <a:chOff x="3548350" y="2044700"/>
            <a:chExt cx="1477686" cy="3037100"/>
          </a:xfrm>
        </p:grpSpPr>
        <p:sp>
          <p:nvSpPr>
            <p:cNvPr id="192" name="Shape 192"/>
            <p:cNvSpPr/>
            <p:nvPr/>
          </p:nvSpPr>
          <p:spPr>
            <a:xfrm>
              <a:off x="3839200" y="4213600"/>
              <a:ext cx="398099" cy="868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/>
                <a:t>x</a:t>
              </a:r>
            </a:p>
          </p:txBody>
        </p:sp>
        <p:sp>
          <p:nvSpPr>
            <p:cNvPr id="193" name="Shape 193"/>
            <p:cNvSpPr/>
            <p:nvPr/>
          </p:nvSpPr>
          <p:spPr>
            <a:xfrm>
              <a:off x="3548350" y="3243450"/>
              <a:ext cx="979799" cy="623099"/>
            </a:xfrm>
            <a:prstGeom prst="rect">
              <a:avLst/>
            </a:prstGeom>
            <a:solidFill>
              <a:srgbClr val="38761D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FFFFFF"/>
                  </a:solidFill>
                </a:rPr>
                <a:t>RNN</a:t>
              </a:r>
            </a:p>
          </p:txBody>
        </p:sp>
        <p:sp>
          <p:nvSpPr>
            <p:cNvPr id="194" name="Shape 194"/>
            <p:cNvSpPr/>
            <p:nvPr/>
          </p:nvSpPr>
          <p:spPr>
            <a:xfrm>
              <a:off x="3839200" y="2044700"/>
              <a:ext cx="398099" cy="868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/>
                <a:t>y</a:t>
              </a:r>
            </a:p>
          </p:txBody>
        </p:sp>
        <p:cxnSp>
          <p:nvCxnSpPr>
            <p:cNvPr id="195" name="Shape 195"/>
            <p:cNvCxnSpPr>
              <a:stCxn id="193" idx="0"/>
              <a:endCxn id="194" idx="2"/>
            </p:cNvCxnSpPr>
            <p:nvPr/>
          </p:nvCxnSpPr>
          <p:spPr>
            <a:xfrm rot="10800000">
              <a:off x="4038249" y="2912850"/>
              <a:ext cx="0" cy="3306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96" name="Shape 196"/>
            <p:cNvCxnSpPr>
              <a:stCxn id="192" idx="0"/>
              <a:endCxn id="193" idx="2"/>
            </p:cNvCxnSpPr>
            <p:nvPr/>
          </p:nvCxnSpPr>
          <p:spPr>
            <a:xfrm rot="10800000">
              <a:off x="4038249" y="3866500"/>
              <a:ext cx="0" cy="347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97" name="Shape 197"/>
            <p:cNvSpPr/>
            <p:nvPr/>
          </p:nvSpPr>
          <p:spPr>
            <a:xfrm>
              <a:off x="4508273" y="3401125"/>
              <a:ext cx="517763" cy="278767"/>
            </a:xfrm>
            <a:custGeom>
              <a:avLst/>
              <a:gdLst/>
              <a:ahLst/>
              <a:cxnLst/>
              <a:rect l="0" t="0" r="0" b="0"/>
              <a:pathLst>
                <a:path w="14987" h="14019" extrusionOk="0">
                  <a:moveTo>
                    <a:pt x="637" y="0"/>
                  </a:moveTo>
                  <a:cubicBezTo>
                    <a:pt x="3026" y="1327"/>
                    <a:pt x="15080" y="5629"/>
                    <a:pt x="14974" y="7966"/>
                  </a:cubicBezTo>
                  <a:cubicBezTo>
                    <a:pt x="14867" y="10302"/>
                    <a:pt x="2495" y="13010"/>
                    <a:pt x="0" y="14019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sp>
        <p:nvSpPr>
          <p:cNvPr id="198" name="Shape 198"/>
          <p:cNvSpPr txBox="1"/>
          <p:nvPr/>
        </p:nvSpPr>
        <p:spPr>
          <a:xfrm>
            <a:off x="261725" y="1244767"/>
            <a:ext cx="5472900" cy="108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We can process a sequence of vectors </a:t>
            </a:r>
            <a:r>
              <a:rPr lang="en" sz="1800" b="1"/>
              <a:t>x </a:t>
            </a:r>
            <a:r>
              <a:rPr lang="en" sz="1800"/>
              <a:t>by applying a recurrence formula at every time step: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248" y="2759867"/>
            <a:ext cx="3955649" cy="87383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/>
          <p:nvPr/>
        </p:nvSpPr>
        <p:spPr>
          <a:xfrm>
            <a:off x="1794400" y="2759867"/>
            <a:ext cx="620700" cy="8187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x="1121501" y="3578667"/>
            <a:ext cx="2213099" cy="7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new state</a:t>
            </a:r>
          </a:p>
        </p:txBody>
      </p:sp>
      <p:sp>
        <p:nvSpPr>
          <p:cNvPr id="202" name="Shape 202"/>
          <p:cNvSpPr/>
          <p:nvPr/>
        </p:nvSpPr>
        <p:spPr>
          <a:xfrm>
            <a:off x="3958025" y="2787401"/>
            <a:ext cx="939300" cy="8187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3688876" y="3578667"/>
            <a:ext cx="2213099" cy="7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old state</a:t>
            </a:r>
          </a:p>
        </p:txBody>
      </p:sp>
      <p:sp>
        <p:nvSpPr>
          <p:cNvPr id="204" name="Shape 204"/>
          <p:cNvSpPr/>
          <p:nvPr/>
        </p:nvSpPr>
        <p:spPr>
          <a:xfrm>
            <a:off x="5070450" y="2787401"/>
            <a:ext cx="548699" cy="8187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4984176" y="3594100"/>
            <a:ext cx="2401499" cy="7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input vector at some time step</a:t>
            </a:r>
          </a:p>
        </p:txBody>
      </p:sp>
      <p:sp>
        <p:nvSpPr>
          <p:cNvPr id="206" name="Shape 206"/>
          <p:cNvSpPr/>
          <p:nvPr/>
        </p:nvSpPr>
        <p:spPr>
          <a:xfrm>
            <a:off x="3018726" y="2759867"/>
            <a:ext cx="719699" cy="818799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7" name="Shape 207"/>
          <p:cNvSpPr txBox="1"/>
          <p:nvPr/>
        </p:nvSpPr>
        <p:spPr>
          <a:xfrm>
            <a:off x="2034101" y="4469700"/>
            <a:ext cx="2908199" cy="7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00FF"/>
                </a:solidFill>
              </a:rPr>
              <a:t>some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00FF"/>
                </a:solidFill>
              </a:rPr>
              <a:t>with parameters W</a:t>
            </a:r>
          </a:p>
        </p:txBody>
      </p:sp>
      <p:cxnSp>
        <p:nvCxnSpPr>
          <p:cNvPr id="208" name="Shape 208"/>
          <p:cNvCxnSpPr/>
          <p:nvPr/>
        </p:nvCxnSpPr>
        <p:spPr>
          <a:xfrm rot="10800000" flipH="1">
            <a:off x="3131375" y="3680267"/>
            <a:ext cx="171000" cy="907199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305238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/>
        </p:nvSpPr>
        <p:spPr>
          <a:xfrm>
            <a:off x="928650" y="0"/>
            <a:ext cx="7286700" cy="5430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bg1"/>
                </a:solidFill>
              </a:rPr>
              <a:t>Recurrent Neural Network</a:t>
            </a:r>
          </a:p>
        </p:txBody>
      </p:sp>
      <p:grpSp>
        <p:nvGrpSpPr>
          <p:cNvPr id="215" name="Shape 215"/>
          <p:cNvGrpSpPr/>
          <p:nvPr/>
        </p:nvGrpSpPr>
        <p:grpSpPr>
          <a:xfrm>
            <a:off x="7396392" y="1293510"/>
            <a:ext cx="1558516" cy="4270972"/>
            <a:chOff x="3548350" y="2044700"/>
            <a:chExt cx="1477686" cy="3037100"/>
          </a:xfrm>
        </p:grpSpPr>
        <p:sp>
          <p:nvSpPr>
            <p:cNvPr id="216" name="Shape 216"/>
            <p:cNvSpPr/>
            <p:nvPr/>
          </p:nvSpPr>
          <p:spPr>
            <a:xfrm>
              <a:off x="3839200" y="4213600"/>
              <a:ext cx="398099" cy="868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/>
                <a:t>x</a:t>
              </a:r>
            </a:p>
          </p:txBody>
        </p:sp>
        <p:sp>
          <p:nvSpPr>
            <p:cNvPr id="217" name="Shape 217"/>
            <p:cNvSpPr/>
            <p:nvPr/>
          </p:nvSpPr>
          <p:spPr>
            <a:xfrm>
              <a:off x="3548350" y="3243450"/>
              <a:ext cx="979799" cy="623099"/>
            </a:xfrm>
            <a:prstGeom prst="rect">
              <a:avLst/>
            </a:prstGeom>
            <a:solidFill>
              <a:srgbClr val="38761D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FFFFFF"/>
                  </a:solidFill>
                </a:rPr>
                <a:t>RNN</a:t>
              </a:r>
            </a:p>
          </p:txBody>
        </p:sp>
        <p:sp>
          <p:nvSpPr>
            <p:cNvPr id="218" name="Shape 218"/>
            <p:cNvSpPr/>
            <p:nvPr/>
          </p:nvSpPr>
          <p:spPr>
            <a:xfrm>
              <a:off x="3839200" y="2044700"/>
              <a:ext cx="398099" cy="868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/>
                <a:t>y</a:t>
              </a:r>
            </a:p>
          </p:txBody>
        </p:sp>
        <p:cxnSp>
          <p:nvCxnSpPr>
            <p:cNvPr id="219" name="Shape 219"/>
            <p:cNvCxnSpPr>
              <a:stCxn id="217" idx="0"/>
              <a:endCxn id="218" idx="2"/>
            </p:cNvCxnSpPr>
            <p:nvPr/>
          </p:nvCxnSpPr>
          <p:spPr>
            <a:xfrm rot="10800000">
              <a:off x="4038249" y="2912850"/>
              <a:ext cx="0" cy="3306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20" name="Shape 220"/>
            <p:cNvCxnSpPr>
              <a:stCxn id="216" idx="0"/>
              <a:endCxn id="217" idx="2"/>
            </p:cNvCxnSpPr>
            <p:nvPr/>
          </p:nvCxnSpPr>
          <p:spPr>
            <a:xfrm rot="10800000">
              <a:off x="4038249" y="3866500"/>
              <a:ext cx="0" cy="347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21" name="Shape 221"/>
            <p:cNvSpPr/>
            <p:nvPr/>
          </p:nvSpPr>
          <p:spPr>
            <a:xfrm>
              <a:off x="4508273" y="3401125"/>
              <a:ext cx="517763" cy="278767"/>
            </a:xfrm>
            <a:custGeom>
              <a:avLst/>
              <a:gdLst/>
              <a:ahLst/>
              <a:cxnLst/>
              <a:rect l="0" t="0" r="0" b="0"/>
              <a:pathLst>
                <a:path w="14987" h="14019" extrusionOk="0">
                  <a:moveTo>
                    <a:pt x="637" y="0"/>
                  </a:moveTo>
                  <a:cubicBezTo>
                    <a:pt x="3026" y="1327"/>
                    <a:pt x="15080" y="5629"/>
                    <a:pt x="14974" y="7966"/>
                  </a:cubicBezTo>
                  <a:cubicBezTo>
                    <a:pt x="14867" y="10302"/>
                    <a:pt x="2495" y="13010"/>
                    <a:pt x="0" y="14019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sp>
        <p:nvSpPr>
          <p:cNvPr id="222" name="Shape 222"/>
          <p:cNvSpPr txBox="1"/>
          <p:nvPr/>
        </p:nvSpPr>
        <p:spPr>
          <a:xfrm>
            <a:off x="261725" y="1244767"/>
            <a:ext cx="5472900" cy="108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We can process a sequence of vectors </a:t>
            </a:r>
            <a:r>
              <a:rPr lang="en" sz="1800" b="1"/>
              <a:t>x </a:t>
            </a:r>
            <a:r>
              <a:rPr lang="en" sz="1800"/>
              <a:t>by applying a recurrence formula at every time step: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248" y="2843683"/>
            <a:ext cx="3955649" cy="79001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299075" y="4456100"/>
            <a:ext cx="6366300" cy="7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Notice: the same function and the same set of parameters are used at every time step.</a:t>
            </a:r>
          </a:p>
        </p:txBody>
      </p:sp>
    </p:spTree>
    <p:extLst>
      <p:ext uri="{BB962C8B-B14F-4D97-AF65-F5344CB8AC3E}">
        <p14:creationId xmlns:p14="http://schemas.microsoft.com/office/powerpoint/2010/main" val="4250471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/>
        </p:nvSpPr>
        <p:spPr>
          <a:xfrm>
            <a:off x="928650" y="-37733"/>
            <a:ext cx="7286700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bg1"/>
                </a:solidFill>
              </a:rPr>
              <a:t>(Vanilla) Recurrent Neural Network</a:t>
            </a:r>
          </a:p>
        </p:txBody>
      </p:sp>
      <p:grpSp>
        <p:nvGrpSpPr>
          <p:cNvPr id="231" name="Shape 231"/>
          <p:cNvGrpSpPr/>
          <p:nvPr/>
        </p:nvGrpSpPr>
        <p:grpSpPr>
          <a:xfrm>
            <a:off x="509275" y="1561433"/>
            <a:ext cx="1477686" cy="4049467"/>
            <a:chOff x="3548350" y="2044700"/>
            <a:chExt cx="1477686" cy="3037100"/>
          </a:xfrm>
        </p:grpSpPr>
        <p:sp>
          <p:nvSpPr>
            <p:cNvPr id="232" name="Shape 232"/>
            <p:cNvSpPr/>
            <p:nvPr/>
          </p:nvSpPr>
          <p:spPr>
            <a:xfrm>
              <a:off x="3839200" y="4213600"/>
              <a:ext cx="398099" cy="868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/>
                <a:t>x</a:t>
              </a:r>
            </a:p>
          </p:txBody>
        </p:sp>
        <p:sp>
          <p:nvSpPr>
            <p:cNvPr id="233" name="Shape 233"/>
            <p:cNvSpPr/>
            <p:nvPr/>
          </p:nvSpPr>
          <p:spPr>
            <a:xfrm>
              <a:off x="3548350" y="3243450"/>
              <a:ext cx="979799" cy="623099"/>
            </a:xfrm>
            <a:prstGeom prst="rect">
              <a:avLst/>
            </a:prstGeom>
            <a:solidFill>
              <a:srgbClr val="38761D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FFFFFF"/>
                  </a:solidFill>
                </a:rPr>
                <a:t>RNN</a:t>
              </a:r>
            </a:p>
          </p:txBody>
        </p:sp>
        <p:sp>
          <p:nvSpPr>
            <p:cNvPr id="234" name="Shape 234"/>
            <p:cNvSpPr/>
            <p:nvPr/>
          </p:nvSpPr>
          <p:spPr>
            <a:xfrm>
              <a:off x="3839200" y="2044700"/>
              <a:ext cx="398099" cy="868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/>
                <a:t>y</a:t>
              </a:r>
            </a:p>
          </p:txBody>
        </p:sp>
        <p:cxnSp>
          <p:nvCxnSpPr>
            <p:cNvPr id="235" name="Shape 235"/>
            <p:cNvCxnSpPr>
              <a:stCxn id="233" idx="0"/>
              <a:endCxn id="234" idx="2"/>
            </p:cNvCxnSpPr>
            <p:nvPr/>
          </p:nvCxnSpPr>
          <p:spPr>
            <a:xfrm rot="10800000">
              <a:off x="4038249" y="2912850"/>
              <a:ext cx="0" cy="3306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36" name="Shape 236"/>
            <p:cNvCxnSpPr>
              <a:stCxn id="232" idx="0"/>
              <a:endCxn id="233" idx="2"/>
            </p:cNvCxnSpPr>
            <p:nvPr/>
          </p:nvCxnSpPr>
          <p:spPr>
            <a:xfrm rot="10800000">
              <a:off x="4038249" y="3866500"/>
              <a:ext cx="0" cy="347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37" name="Shape 237"/>
            <p:cNvSpPr/>
            <p:nvPr/>
          </p:nvSpPr>
          <p:spPr>
            <a:xfrm>
              <a:off x="4508273" y="3401125"/>
              <a:ext cx="517763" cy="278767"/>
            </a:xfrm>
            <a:custGeom>
              <a:avLst/>
              <a:gdLst/>
              <a:ahLst/>
              <a:cxnLst/>
              <a:rect l="0" t="0" r="0" b="0"/>
              <a:pathLst>
                <a:path w="14987" h="14019" extrusionOk="0">
                  <a:moveTo>
                    <a:pt x="637" y="0"/>
                  </a:moveTo>
                  <a:cubicBezTo>
                    <a:pt x="3026" y="1327"/>
                    <a:pt x="15080" y="5629"/>
                    <a:pt x="14974" y="7966"/>
                  </a:cubicBezTo>
                  <a:cubicBezTo>
                    <a:pt x="14867" y="10302"/>
                    <a:pt x="2495" y="13010"/>
                    <a:pt x="0" y="14019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975" y="3567516"/>
            <a:ext cx="4606470" cy="5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6975" y="4614332"/>
            <a:ext cx="1863784" cy="5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928650" y="914277"/>
            <a:ext cx="7160273" cy="66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The state consists of a single </a:t>
            </a:r>
            <a:r>
              <a:rPr lang="en" sz="2400" i="1" dirty="0"/>
              <a:t>“hidden”</a:t>
            </a:r>
            <a:r>
              <a:rPr lang="en" sz="2400" dirty="0"/>
              <a:t> vector </a:t>
            </a:r>
            <a:r>
              <a:rPr lang="en" sz="2400" b="1" dirty="0"/>
              <a:t>h</a:t>
            </a:r>
            <a:r>
              <a:rPr lang="en" sz="2400" dirty="0"/>
              <a:t>: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301" y="1812567"/>
            <a:ext cx="3023949" cy="667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Shape 242"/>
          <p:cNvCxnSpPr/>
          <p:nvPr/>
        </p:nvCxnSpPr>
        <p:spPr>
          <a:xfrm>
            <a:off x="4982600" y="2718900"/>
            <a:ext cx="0" cy="57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822399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/>
        </p:nvSpPr>
        <p:spPr>
          <a:xfrm>
            <a:off x="171925" y="180870"/>
            <a:ext cx="8260062" cy="41173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solidFill>
                  <a:schemeClr val="bg1"/>
                </a:solidFill>
              </a:rPr>
              <a:t>Character-level language model example</a:t>
            </a:r>
            <a:endParaRPr lang="en" sz="2400" b="1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Vocabulary: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[h,e,l,o]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Example training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sequence: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“hello”</a:t>
            </a:r>
          </a:p>
        </p:txBody>
      </p:sp>
      <p:grpSp>
        <p:nvGrpSpPr>
          <p:cNvPr id="249" name="Shape 249"/>
          <p:cNvGrpSpPr/>
          <p:nvPr/>
        </p:nvGrpSpPr>
        <p:grpSpPr>
          <a:xfrm>
            <a:off x="5894992" y="1844956"/>
            <a:ext cx="1147276" cy="3144005"/>
            <a:chOff x="3548350" y="2044700"/>
            <a:chExt cx="1477686" cy="3037100"/>
          </a:xfrm>
        </p:grpSpPr>
        <p:sp>
          <p:nvSpPr>
            <p:cNvPr id="250" name="Shape 250"/>
            <p:cNvSpPr/>
            <p:nvPr/>
          </p:nvSpPr>
          <p:spPr>
            <a:xfrm>
              <a:off x="3839200" y="4213600"/>
              <a:ext cx="398099" cy="868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/>
                <a:t>x</a:t>
              </a:r>
            </a:p>
          </p:txBody>
        </p:sp>
        <p:sp>
          <p:nvSpPr>
            <p:cNvPr id="251" name="Shape 251"/>
            <p:cNvSpPr/>
            <p:nvPr/>
          </p:nvSpPr>
          <p:spPr>
            <a:xfrm>
              <a:off x="3548350" y="3243450"/>
              <a:ext cx="979799" cy="623099"/>
            </a:xfrm>
            <a:prstGeom prst="rect">
              <a:avLst/>
            </a:prstGeom>
            <a:solidFill>
              <a:srgbClr val="38761D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FFFFFF"/>
                  </a:solidFill>
                </a:rPr>
                <a:t>RNN</a:t>
              </a:r>
            </a:p>
          </p:txBody>
        </p:sp>
        <p:sp>
          <p:nvSpPr>
            <p:cNvPr id="252" name="Shape 252"/>
            <p:cNvSpPr/>
            <p:nvPr/>
          </p:nvSpPr>
          <p:spPr>
            <a:xfrm>
              <a:off x="3839200" y="2044700"/>
              <a:ext cx="398099" cy="868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/>
                <a:t>y</a:t>
              </a:r>
            </a:p>
          </p:txBody>
        </p:sp>
        <p:cxnSp>
          <p:nvCxnSpPr>
            <p:cNvPr id="253" name="Shape 253"/>
            <p:cNvCxnSpPr>
              <a:stCxn id="251" idx="0"/>
              <a:endCxn id="252" idx="2"/>
            </p:cNvCxnSpPr>
            <p:nvPr/>
          </p:nvCxnSpPr>
          <p:spPr>
            <a:xfrm rot="10800000">
              <a:off x="4038249" y="2913150"/>
              <a:ext cx="0" cy="3303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54" name="Shape 254"/>
            <p:cNvCxnSpPr>
              <a:stCxn id="250" idx="0"/>
              <a:endCxn id="251" idx="2"/>
            </p:cNvCxnSpPr>
            <p:nvPr/>
          </p:nvCxnSpPr>
          <p:spPr>
            <a:xfrm rot="10800000">
              <a:off x="4038249" y="3866500"/>
              <a:ext cx="0" cy="347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55" name="Shape 255"/>
            <p:cNvSpPr/>
            <p:nvPr/>
          </p:nvSpPr>
          <p:spPr>
            <a:xfrm>
              <a:off x="4508273" y="3401125"/>
              <a:ext cx="517763" cy="278767"/>
            </a:xfrm>
            <a:custGeom>
              <a:avLst/>
              <a:gdLst/>
              <a:ahLst/>
              <a:cxnLst/>
              <a:rect l="0" t="0" r="0" b="0"/>
              <a:pathLst>
                <a:path w="14987" h="14019" extrusionOk="0">
                  <a:moveTo>
                    <a:pt x="637" y="0"/>
                  </a:moveTo>
                  <a:cubicBezTo>
                    <a:pt x="3026" y="1327"/>
                    <a:pt x="15080" y="5629"/>
                    <a:pt x="14974" y="7966"/>
                  </a:cubicBezTo>
                  <a:cubicBezTo>
                    <a:pt x="14867" y="10302"/>
                    <a:pt x="2495" y="13010"/>
                    <a:pt x="0" y="14019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sp>
        <p:nvSpPr>
          <p:cNvPr id="256" name="Shape 256"/>
          <p:cNvSpPr/>
          <p:nvPr/>
        </p:nvSpPr>
        <p:spPr>
          <a:xfrm>
            <a:off x="5652246" y="1659160"/>
            <a:ext cx="1435799" cy="350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760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775" y="1095270"/>
            <a:ext cx="5260924" cy="470529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171924" y="200967"/>
            <a:ext cx="8972075" cy="409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solidFill>
                  <a:schemeClr val="bg1"/>
                </a:solidFill>
              </a:rPr>
              <a:t>Character-level language model example</a:t>
            </a:r>
            <a:endParaRPr lang="en" sz="2400" b="1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Vocabulary: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[h,e,l,o]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Example training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sequence: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“hello”</a:t>
            </a:r>
          </a:p>
        </p:txBody>
      </p:sp>
      <p:sp>
        <p:nvSpPr>
          <p:cNvPr id="264" name="Shape 264"/>
          <p:cNvSpPr/>
          <p:nvPr/>
        </p:nvSpPr>
        <p:spPr>
          <a:xfrm>
            <a:off x="2776200" y="1014884"/>
            <a:ext cx="6169200" cy="33721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54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175" y="1493917"/>
            <a:ext cx="4438650" cy="57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775" y="954592"/>
            <a:ext cx="5260924" cy="484597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/>
        </p:nvSpPr>
        <p:spPr>
          <a:xfrm>
            <a:off x="82435" y="150726"/>
            <a:ext cx="8714774" cy="41374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solidFill>
                  <a:schemeClr val="bg1"/>
                </a:solidFill>
              </a:rPr>
              <a:t>Character-level anguage model example</a:t>
            </a:r>
            <a:endParaRPr lang="en" sz="2400" b="1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Vocabulary: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[h,e,l,o]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Example training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sequence: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“hello”</a:t>
            </a:r>
          </a:p>
        </p:txBody>
      </p:sp>
      <p:sp>
        <p:nvSpPr>
          <p:cNvPr id="273" name="Shape 273"/>
          <p:cNvSpPr/>
          <p:nvPr/>
        </p:nvSpPr>
        <p:spPr>
          <a:xfrm>
            <a:off x="2856900" y="954592"/>
            <a:ext cx="6169200" cy="19542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640" y="1645979"/>
            <a:ext cx="4438650" cy="57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83266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175" y="1493917"/>
            <a:ext cx="4438650" cy="57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775" y="984738"/>
            <a:ext cx="5260924" cy="481582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171924" y="130629"/>
            <a:ext cx="8861543" cy="41676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solidFill>
                  <a:schemeClr val="bg1"/>
                </a:solidFill>
              </a:rPr>
              <a:t>Character-level language model example</a:t>
            </a:r>
            <a:endParaRPr lang="en" sz="2400" b="1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Vocabulary: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[h,e,l,o]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Example training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sequence: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“hello”</a:t>
            </a:r>
          </a:p>
        </p:txBody>
      </p:sp>
    </p:spTree>
    <p:extLst>
      <p:ext uri="{BB962C8B-B14F-4D97-AF65-F5344CB8AC3E}">
        <p14:creationId xmlns:p14="http://schemas.microsoft.com/office/powerpoint/2010/main" val="3389391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/>
        </p:nvSpPr>
        <p:spPr>
          <a:xfrm>
            <a:off x="-41275" y="165867"/>
            <a:ext cx="9238499" cy="65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b="1" dirty="0">
                <a:solidFill>
                  <a:srgbClr val="4078C0"/>
                </a:solidFill>
                <a:highlight>
                  <a:srgbClr val="FFFFFF"/>
                </a:highlight>
                <a:hlinkClick r:id="rId3"/>
              </a:rPr>
              <a:t>min-char-rnn.py</a:t>
            </a:r>
            <a:r>
              <a:rPr lang="en" sz="1800" dirty="0">
                <a:solidFill>
                  <a:srgbClr val="4078C0"/>
                </a:solidFill>
                <a:highlight>
                  <a:srgbClr val="FFFFFF"/>
                </a:highlight>
                <a:hlinkClick r:id="rId3"/>
              </a:rPr>
              <a:t> </a:t>
            </a:r>
            <a:r>
              <a:rPr lang="en" sz="1800" dirty="0">
                <a:highlight>
                  <a:srgbClr val="FFFFFF"/>
                </a:highlight>
                <a:hlinkClick r:id="rId3"/>
              </a:rPr>
              <a:t>gist: 112 lines of Python</a:t>
            </a:r>
          </a:p>
          <a:p>
            <a:pPr lvl="0" algn="ctr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289" name="Shape 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0433" y="1065125"/>
            <a:ext cx="2828351" cy="494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7525" y="994787"/>
            <a:ext cx="2828349" cy="419182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5730426" y="5302500"/>
            <a:ext cx="3311999" cy="2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</a:t>
            </a:r>
            <a:r>
              <a:rPr lang="en" u="sng">
                <a:solidFill>
                  <a:srgbClr val="1155CC"/>
                </a:solidFill>
                <a:hlinkClick r:id="rId3"/>
              </a:rPr>
              <a:t>https://gist.github.com/karpathy/d4dee566867f8291f086</a:t>
            </a:r>
            <a:r>
              <a:rPr lang="en"/>
              <a:t>)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867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241676" y="1054767"/>
            <a:ext cx="8605441" cy="53697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Standard Neural Networks are DAGs (Directed Acyclic Graphs). That means they have a topological ordering.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The topological ordering is used for activation propagation, and for gradient back-propagation.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They process one input instance at a time.  </a:t>
            </a:r>
            <a:endParaRPr lang="en" sz="2400" dirty="0"/>
          </a:p>
        </p:txBody>
      </p:sp>
      <p:sp>
        <p:nvSpPr>
          <p:cNvPr id="5" name="Shape 124"/>
          <p:cNvSpPr txBox="1"/>
          <p:nvPr/>
        </p:nvSpPr>
        <p:spPr>
          <a:xfrm>
            <a:off x="241676" y="156298"/>
            <a:ext cx="7418999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Neural Network structure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32362" y="3110003"/>
            <a:ext cx="830991" cy="8085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ReLU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571290" y="2966091"/>
            <a:ext cx="808591" cy="1080654"/>
            <a:chOff x="1252312" y="3603627"/>
            <a:chExt cx="808591" cy="1080654"/>
          </a:xfrm>
        </p:grpSpPr>
        <p:sp>
          <p:nvSpPr>
            <p:cNvPr id="3" name="Trapezoid 2"/>
            <p:cNvSpPr/>
            <p:nvPr/>
          </p:nvSpPr>
          <p:spPr>
            <a:xfrm rot="5400000">
              <a:off x="1116281" y="3739658"/>
              <a:ext cx="1080654" cy="808591"/>
            </a:xfrm>
            <a:prstGeom prst="trapezoid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94970" y="3820787"/>
              <a:ext cx="7232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</a:t>
              </a:r>
              <a:br>
                <a:rPr lang="en-US" dirty="0" smtClean="0"/>
              </a:br>
              <a:r>
                <a:rPr lang="en-US" dirty="0" smtClean="0"/>
                <a:t>3x3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34872" y="2967160"/>
            <a:ext cx="808591" cy="1080654"/>
            <a:chOff x="1252312" y="3603627"/>
            <a:chExt cx="808591" cy="1080654"/>
          </a:xfrm>
        </p:grpSpPr>
        <p:sp>
          <p:nvSpPr>
            <p:cNvPr id="9" name="Trapezoid 8"/>
            <p:cNvSpPr/>
            <p:nvPr/>
          </p:nvSpPr>
          <p:spPr>
            <a:xfrm rot="5400000">
              <a:off x="1116281" y="3739658"/>
              <a:ext cx="1080654" cy="808591"/>
            </a:xfrm>
            <a:prstGeom prst="trapezoid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94970" y="3820787"/>
              <a:ext cx="7232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</a:t>
              </a:r>
              <a:br>
                <a:rPr lang="en-US" dirty="0" smtClean="0"/>
              </a:br>
              <a:r>
                <a:rPr lang="en-US" dirty="0" smtClean="0"/>
                <a:t>3x3</a:t>
              </a:r>
              <a:endParaRPr lang="en-US" dirty="0"/>
            </a:p>
          </p:txBody>
        </p:sp>
      </p:grpSp>
      <p:cxnSp>
        <p:nvCxnSpPr>
          <p:cNvPr id="12" name="Straight Arrow Connector 11"/>
          <p:cNvCxnSpPr>
            <a:endCxn id="2" idx="1"/>
          </p:cNvCxnSpPr>
          <p:nvPr/>
        </p:nvCxnSpPr>
        <p:spPr>
          <a:xfrm>
            <a:off x="2379881" y="3506417"/>
            <a:ext cx="552481" cy="78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763353" y="3514301"/>
            <a:ext cx="67151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893837" y="3506414"/>
            <a:ext cx="67745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243464" y="3514301"/>
            <a:ext cx="67745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920917" y="3138064"/>
            <a:ext cx="717388" cy="75247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+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890648" y="3508026"/>
            <a:ext cx="5153891" cy="1270790"/>
          </a:xfrm>
          <a:custGeom>
            <a:avLst/>
            <a:gdLst>
              <a:gd name="connsiteX0" fmla="*/ 0 w 5153891"/>
              <a:gd name="connsiteY0" fmla="*/ 0 h 1234357"/>
              <a:gd name="connsiteX1" fmla="*/ 190006 w 5153891"/>
              <a:gd name="connsiteY1" fmla="*/ 724395 h 1234357"/>
              <a:gd name="connsiteX2" fmla="*/ 997528 w 5153891"/>
              <a:gd name="connsiteY2" fmla="*/ 1175657 h 1234357"/>
              <a:gd name="connsiteX3" fmla="*/ 3586348 w 5153891"/>
              <a:gd name="connsiteY3" fmla="*/ 1187533 h 1234357"/>
              <a:gd name="connsiteX4" fmla="*/ 4726380 w 5153891"/>
              <a:gd name="connsiteY4" fmla="*/ 795647 h 1234357"/>
              <a:gd name="connsiteX5" fmla="*/ 5153891 w 5153891"/>
              <a:gd name="connsiteY5" fmla="*/ 320634 h 1234357"/>
              <a:gd name="connsiteX0" fmla="*/ 0 w 5153891"/>
              <a:gd name="connsiteY0" fmla="*/ 0 h 1235900"/>
              <a:gd name="connsiteX1" fmla="*/ 190006 w 5153891"/>
              <a:gd name="connsiteY1" fmla="*/ 724395 h 1235900"/>
              <a:gd name="connsiteX2" fmla="*/ 997528 w 5153891"/>
              <a:gd name="connsiteY2" fmla="*/ 1175657 h 1235900"/>
              <a:gd name="connsiteX3" fmla="*/ 3586348 w 5153891"/>
              <a:gd name="connsiteY3" fmla="*/ 1187533 h 1235900"/>
              <a:gd name="connsiteX4" fmla="*/ 4678878 w 5153891"/>
              <a:gd name="connsiteY4" fmla="*/ 771896 h 1235900"/>
              <a:gd name="connsiteX5" fmla="*/ 5153891 w 5153891"/>
              <a:gd name="connsiteY5" fmla="*/ 320634 h 1235900"/>
              <a:gd name="connsiteX0" fmla="*/ 0 w 5153891"/>
              <a:gd name="connsiteY0" fmla="*/ 0 h 1235900"/>
              <a:gd name="connsiteX1" fmla="*/ 190006 w 5153891"/>
              <a:gd name="connsiteY1" fmla="*/ 724395 h 1235900"/>
              <a:gd name="connsiteX2" fmla="*/ 997528 w 5153891"/>
              <a:gd name="connsiteY2" fmla="*/ 1175657 h 1235900"/>
              <a:gd name="connsiteX3" fmla="*/ 3586348 w 5153891"/>
              <a:gd name="connsiteY3" fmla="*/ 1187533 h 1235900"/>
              <a:gd name="connsiteX4" fmla="*/ 4678878 w 5153891"/>
              <a:gd name="connsiteY4" fmla="*/ 771896 h 1235900"/>
              <a:gd name="connsiteX5" fmla="*/ 5153891 w 5153891"/>
              <a:gd name="connsiteY5" fmla="*/ 320634 h 1235900"/>
              <a:gd name="connsiteX0" fmla="*/ 0 w 5153891"/>
              <a:gd name="connsiteY0" fmla="*/ 0 h 1235900"/>
              <a:gd name="connsiteX1" fmla="*/ 190006 w 5153891"/>
              <a:gd name="connsiteY1" fmla="*/ 724395 h 1235900"/>
              <a:gd name="connsiteX2" fmla="*/ 997528 w 5153891"/>
              <a:gd name="connsiteY2" fmla="*/ 1175657 h 1235900"/>
              <a:gd name="connsiteX3" fmla="*/ 3586348 w 5153891"/>
              <a:gd name="connsiteY3" fmla="*/ 1187533 h 1235900"/>
              <a:gd name="connsiteX4" fmla="*/ 4678878 w 5153891"/>
              <a:gd name="connsiteY4" fmla="*/ 771896 h 1235900"/>
              <a:gd name="connsiteX5" fmla="*/ 5153891 w 5153891"/>
              <a:gd name="connsiteY5" fmla="*/ 320634 h 1235900"/>
              <a:gd name="connsiteX0" fmla="*/ 0 w 5153891"/>
              <a:gd name="connsiteY0" fmla="*/ 0 h 1235900"/>
              <a:gd name="connsiteX1" fmla="*/ 190006 w 5153891"/>
              <a:gd name="connsiteY1" fmla="*/ 724395 h 1235900"/>
              <a:gd name="connsiteX2" fmla="*/ 997528 w 5153891"/>
              <a:gd name="connsiteY2" fmla="*/ 1175657 h 1235900"/>
              <a:gd name="connsiteX3" fmla="*/ 3586348 w 5153891"/>
              <a:gd name="connsiteY3" fmla="*/ 1187533 h 1235900"/>
              <a:gd name="connsiteX4" fmla="*/ 4678878 w 5153891"/>
              <a:gd name="connsiteY4" fmla="*/ 771896 h 1235900"/>
              <a:gd name="connsiteX5" fmla="*/ 5153891 w 5153891"/>
              <a:gd name="connsiteY5" fmla="*/ 320634 h 1235900"/>
              <a:gd name="connsiteX0" fmla="*/ 0 w 5153891"/>
              <a:gd name="connsiteY0" fmla="*/ 0 h 1229107"/>
              <a:gd name="connsiteX1" fmla="*/ 190006 w 5153891"/>
              <a:gd name="connsiteY1" fmla="*/ 724395 h 1229107"/>
              <a:gd name="connsiteX2" fmla="*/ 997528 w 5153891"/>
              <a:gd name="connsiteY2" fmla="*/ 1175657 h 1229107"/>
              <a:gd name="connsiteX3" fmla="*/ 3586348 w 5153891"/>
              <a:gd name="connsiteY3" fmla="*/ 1187533 h 1229107"/>
              <a:gd name="connsiteX4" fmla="*/ 4524499 w 5153891"/>
              <a:gd name="connsiteY4" fmla="*/ 878774 h 1229107"/>
              <a:gd name="connsiteX5" fmla="*/ 5153891 w 5153891"/>
              <a:gd name="connsiteY5" fmla="*/ 320634 h 1229107"/>
              <a:gd name="connsiteX0" fmla="*/ 0 w 5153891"/>
              <a:gd name="connsiteY0" fmla="*/ 0 h 1229107"/>
              <a:gd name="connsiteX1" fmla="*/ 190006 w 5153891"/>
              <a:gd name="connsiteY1" fmla="*/ 724395 h 1229107"/>
              <a:gd name="connsiteX2" fmla="*/ 997528 w 5153891"/>
              <a:gd name="connsiteY2" fmla="*/ 1175657 h 1229107"/>
              <a:gd name="connsiteX3" fmla="*/ 3586348 w 5153891"/>
              <a:gd name="connsiteY3" fmla="*/ 1187533 h 1229107"/>
              <a:gd name="connsiteX4" fmla="*/ 4524499 w 5153891"/>
              <a:gd name="connsiteY4" fmla="*/ 878774 h 1229107"/>
              <a:gd name="connsiteX5" fmla="*/ 5153891 w 5153891"/>
              <a:gd name="connsiteY5" fmla="*/ 320634 h 1229107"/>
              <a:gd name="connsiteX0" fmla="*/ 0 w 5153891"/>
              <a:gd name="connsiteY0" fmla="*/ 0 h 1229107"/>
              <a:gd name="connsiteX1" fmla="*/ 190006 w 5153891"/>
              <a:gd name="connsiteY1" fmla="*/ 724395 h 1229107"/>
              <a:gd name="connsiteX2" fmla="*/ 997528 w 5153891"/>
              <a:gd name="connsiteY2" fmla="*/ 1175657 h 1229107"/>
              <a:gd name="connsiteX3" fmla="*/ 3586348 w 5153891"/>
              <a:gd name="connsiteY3" fmla="*/ 1187533 h 1229107"/>
              <a:gd name="connsiteX4" fmla="*/ 4524499 w 5153891"/>
              <a:gd name="connsiteY4" fmla="*/ 878774 h 1229107"/>
              <a:gd name="connsiteX5" fmla="*/ 5153891 w 5153891"/>
              <a:gd name="connsiteY5" fmla="*/ 320634 h 1229107"/>
              <a:gd name="connsiteX0" fmla="*/ 0 w 5153891"/>
              <a:gd name="connsiteY0" fmla="*/ 0 h 1244010"/>
              <a:gd name="connsiteX1" fmla="*/ 190006 w 5153891"/>
              <a:gd name="connsiteY1" fmla="*/ 724395 h 1244010"/>
              <a:gd name="connsiteX2" fmla="*/ 1199409 w 5153891"/>
              <a:gd name="connsiteY2" fmla="*/ 1199408 h 1244010"/>
              <a:gd name="connsiteX3" fmla="*/ 3586348 w 5153891"/>
              <a:gd name="connsiteY3" fmla="*/ 1187533 h 1244010"/>
              <a:gd name="connsiteX4" fmla="*/ 4524499 w 5153891"/>
              <a:gd name="connsiteY4" fmla="*/ 878774 h 1244010"/>
              <a:gd name="connsiteX5" fmla="*/ 5153891 w 5153891"/>
              <a:gd name="connsiteY5" fmla="*/ 320634 h 1244010"/>
              <a:gd name="connsiteX0" fmla="*/ 0 w 5153891"/>
              <a:gd name="connsiteY0" fmla="*/ 0 h 1248247"/>
              <a:gd name="connsiteX1" fmla="*/ 451263 w 5153891"/>
              <a:gd name="connsiteY1" fmla="*/ 665018 h 1248247"/>
              <a:gd name="connsiteX2" fmla="*/ 1199409 w 5153891"/>
              <a:gd name="connsiteY2" fmla="*/ 1199408 h 1248247"/>
              <a:gd name="connsiteX3" fmla="*/ 3586348 w 5153891"/>
              <a:gd name="connsiteY3" fmla="*/ 1187533 h 1248247"/>
              <a:gd name="connsiteX4" fmla="*/ 4524499 w 5153891"/>
              <a:gd name="connsiteY4" fmla="*/ 878774 h 1248247"/>
              <a:gd name="connsiteX5" fmla="*/ 5153891 w 5153891"/>
              <a:gd name="connsiteY5" fmla="*/ 320634 h 1248247"/>
              <a:gd name="connsiteX0" fmla="*/ 0 w 5153891"/>
              <a:gd name="connsiteY0" fmla="*/ 0 h 1248247"/>
              <a:gd name="connsiteX1" fmla="*/ 451263 w 5153891"/>
              <a:gd name="connsiteY1" fmla="*/ 665018 h 1248247"/>
              <a:gd name="connsiteX2" fmla="*/ 1199409 w 5153891"/>
              <a:gd name="connsiteY2" fmla="*/ 1199408 h 1248247"/>
              <a:gd name="connsiteX3" fmla="*/ 3586348 w 5153891"/>
              <a:gd name="connsiteY3" fmla="*/ 1187533 h 1248247"/>
              <a:gd name="connsiteX4" fmla="*/ 4524499 w 5153891"/>
              <a:gd name="connsiteY4" fmla="*/ 878774 h 1248247"/>
              <a:gd name="connsiteX5" fmla="*/ 5153891 w 5153891"/>
              <a:gd name="connsiteY5" fmla="*/ 320634 h 1248247"/>
              <a:gd name="connsiteX0" fmla="*/ 0 w 5153891"/>
              <a:gd name="connsiteY0" fmla="*/ 0 h 1240320"/>
              <a:gd name="connsiteX1" fmla="*/ 451263 w 5153891"/>
              <a:gd name="connsiteY1" fmla="*/ 665018 h 1240320"/>
              <a:gd name="connsiteX2" fmla="*/ 1377539 w 5153891"/>
              <a:gd name="connsiteY2" fmla="*/ 1187533 h 1240320"/>
              <a:gd name="connsiteX3" fmla="*/ 3586348 w 5153891"/>
              <a:gd name="connsiteY3" fmla="*/ 1187533 h 1240320"/>
              <a:gd name="connsiteX4" fmla="*/ 4524499 w 5153891"/>
              <a:gd name="connsiteY4" fmla="*/ 878774 h 1240320"/>
              <a:gd name="connsiteX5" fmla="*/ 5153891 w 5153891"/>
              <a:gd name="connsiteY5" fmla="*/ 320634 h 1240320"/>
              <a:gd name="connsiteX0" fmla="*/ 0 w 5153891"/>
              <a:gd name="connsiteY0" fmla="*/ 0 h 1270790"/>
              <a:gd name="connsiteX1" fmla="*/ 451263 w 5153891"/>
              <a:gd name="connsiteY1" fmla="*/ 665018 h 1270790"/>
              <a:gd name="connsiteX2" fmla="*/ 1377539 w 5153891"/>
              <a:gd name="connsiteY2" fmla="*/ 1187533 h 1270790"/>
              <a:gd name="connsiteX3" fmla="*/ 3586348 w 5153891"/>
              <a:gd name="connsiteY3" fmla="*/ 1187533 h 1270790"/>
              <a:gd name="connsiteX4" fmla="*/ 4524499 w 5153891"/>
              <a:gd name="connsiteY4" fmla="*/ 878774 h 1270790"/>
              <a:gd name="connsiteX5" fmla="*/ 5153891 w 5153891"/>
              <a:gd name="connsiteY5" fmla="*/ 320634 h 1270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53891" h="1270790">
                <a:moveTo>
                  <a:pt x="0" y="0"/>
                </a:moveTo>
                <a:cubicBezTo>
                  <a:pt x="166254" y="335478"/>
                  <a:pt x="221673" y="467096"/>
                  <a:pt x="451263" y="665018"/>
                </a:cubicBezTo>
                <a:cubicBezTo>
                  <a:pt x="680853" y="862940"/>
                  <a:pt x="855025" y="1029195"/>
                  <a:pt x="1377539" y="1187533"/>
                </a:cubicBezTo>
                <a:cubicBezTo>
                  <a:pt x="1900053" y="1345871"/>
                  <a:pt x="3061855" y="1238993"/>
                  <a:pt x="3586348" y="1187533"/>
                </a:cubicBezTo>
                <a:cubicBezTo>
                  <a:pt x="4110841" y="1136073"/>
                  <a:pt x="4286993" y="1011381"/>
                  <a:pt x="4524499" y="878774"/>
                </a:cubicBezTo>
                <a:cubicBezTo>
                  <a:pt x="4762005" y="746167"/>
                  <a:pt x="4940136" y="557151"/>
                  <a:pt x="5153891" y="32063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39" y="1293945"/>
            <a:ext cx="1995254" cy="29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39" y="4330840"/>
            <a:ext cx="1753019" cy="246666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/>
          <p:nvPr/>
        </p:nvSpPr>
        <p:spPr>
          <a:xfrm>
            <a:off x="171166" y="1178479"/>
            <a:ext cx="1939800" cy="812799"/>
          </a:xfrm>
          <a:prstGeom prst="rect">
            <a:avLst/>
          </a:prstGeom>
          <a:solidFill>
            <a:srgbClr val="F0F400">
              <a:alpha val="15000"/>
            </a:srgbClr>
          </a:solidFill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 txBox="1"/>
          <p:nvPr/>
        </p:nvSpPr>
        <p:spPr>
          <a:xfrm>
            <a:off x="171166" y="345267"/>
            <a:ext cx="2674499" cy="3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b="1" dirty="0">
                <a:solidFill>
                  <a:srgbClr val="4078C0"/>
                </a:solidFill>
                <a:hlinkClick r:id="rId5"/>
              </a:rPr>
              <a:t>min-char-rnn.py</a:t>
            </a:r>
            <a:r>
              <a:rPr lang="en" dirty="0">
                <a:solidFill>
                  <a:srgbClr val="4078C0"/>
                </a:solidFill>
                <a:hlinkClick r:id="rId5"/>
              </a:rPr>
              <a:t> </a:t>
            </a:r>
            <a:r>
              <a:rPr lang="en" dirty="0">
                <a:solidFill>
                  <a:schemeClr val="dk1"/>
                </a:solidFill>
                <a:hlinkClick r:id="rId5"/>
              </a:rPr>
              <a:t>gist</a:t>
            </a:r>
          </a:p>
        </p:txBody>
      </p:sp>
      <p:cxnSp>
        <p:nvCxnSpPr>
          <p:cNvPr id="300" name="Shape 300"/>
          <p:cNvCxnSpPr>
            <a:stCxn id="298" idx="3"/>
          </p:cNvCxnSpPr>
          <p:nvPr/>
        </p:nvCxnSpPr>
        <p:spPr>
          <a:xfrm>
            <a:off x="2110966" y="1584878"/>
            <a:ext cx="879600" cy="115800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1" name="Shape 301"/>
          <p:cNvSpPr txBox="1"/>
          <p:nvPr/>
        </p:nvSpPr>
        <p:spPr>
          <a:xfrm>
            <a:off x="4795346" y="213267"/>
            <a:ext cx="3315300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7F6000"/>
                </a:solidFill>
              </a:rPr>
              <a:t>Data I/O</a:t>
            </a:r>
          </a:p>
        </p:txBody>
      </p:sp>
      <p:pic>
        <p:nvPicPr>
          <p:cNvPr id="302" name="Shape 3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7075" y="1645933"/>
            <a:ext cx="5887974" cy="2926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4652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0" y="355607"/>
            <a:ext cx="1995254" cy="371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39" y="4084159"/>
            <a:ext cx="1753019" cy="271334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/>
          <p:nvPr/>
        </p:nvSpPr>
        <p:spPr>
          <a:xfrm>
            <a:off x="83875" y="1178570"/>
            <a:ext cx="1939800" cy="721599"/>
          </a:xfrm>
          <a:prstGeom prst="rect">
            <a:avLst/>
          </a:prstGeom>
          <a:solidFill>
            <a:srgbClr val="F0F400">
              <a:alpha val="15000"/>
            </a:srgbClr>
          </a:solidFill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 txBox="1"/>
          <p:nvPr/>
        </p:nvSpPr>
        <p:spPr>
          <a:xfrm>
            <a:off x="-80386" y="851"/>
            <a:ext cx="2674499" cy="3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b="1" dirty="0">
                <a:solidFill>
                  <a:srgbClr val="4078C0"/>
                </a:solidFill>
                <a:hlinkClick r:id="rId5"/>
              </a:rPr>
              <a:t>min-char-rnn.py</a:t>
            </a:r>
            <a:r>
              <a:rPr lang="en" dirty="0">
                <a:solidFill>
                  <a:srgbClr val="4078C0"/>
                </a:solidFill>
                <a:hlinkClick r:id="rId5"/>
              </a:rPr>
              <a:t> </a:t>
            </a:r>
            <a:r>
              <a:rPr lang="en" dirty="0">
                <a:solidFill>
                  <a:schemeClr val="dk1"/>
                </a:solidFill>
                <a:hlinkClick r:id="rId5"/>
              </a:rPr>
              <a:t>gist</a:t>
            </a:r>
          </a:p>
        </p:txBody>
      </p:sp>
      <p:cxnSp>
        <p:nvCxnSpPr>
          <p:cNvPr id="311" name="Shape 311"/>
          <p:cNvCxnSpPr>
            <a:stCxn id="309" idx="3"/>
          </p:cNvCxnSpPr>
          <p:nvPr/>
        </p:nvCxnSpPr>
        <p:spPr>
          <a:xfrm>
            <a:off x="2023675" y="1539369"/>
            <a:ext cx="856800" cy="53320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2" name="Shape 312"/>
          <p:cNvSpPr txBox="1"/>
          <p:nvPr/>
        </p:nvSpPr>
        <p:spPr>
          <a:xfrm>
            <a:off x="4815187" y="254079"/>
            <a:ext cx="2781300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 smtClean="0">
                <a:solidFill>
                  <a:srgbClr val="7F6000"/>
                </a:solidFill>
              </a:rPr>
              <a:t>Initializations</a:t>
            </a:r>
            <a:endParaRPr lang="en" sz="2000" dirty="0">
              <a:solidFill>
                <a:srgbClr val="7F6000"/>
              </a:solidFill>
            </a:endParaRPr>
          </a:p>
        </p:txBody>
      </p:sp>
      <p:pic>
        <p:nvPicPr>
          <p:cNvPr id="313" name="Shape 3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3276" y="924448"/>
            <a:ext cx="5859749" cy="2580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5851" y="3606733"/>
            <a:ext cx="2947174" cy="315846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4868542" y="4815867"/>
            <a:ext cx="930299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7F6000"/>
                </a:solidFill>
              </a:rPr>
              <a:t>recall:</a:t>
            </a:r>
          </a:p>
        </p:txBody>
      </p:sp>
    </p:spTree>
    <p:extLst>
      <p:ext uri="{BB962C8B-B14F-4D97-AF65-F5344CB8AC3E}">
        <p14:creationId xmlns:p14="http://schemas.microsoft.com/office/powerpoint/2010/main" val="585875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0" y="355607"/>
            <a:ext cx="1995254" cy="371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39" y="4084159"/>
            <a:ext cx="1753019" cy="271334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/>
          <p:nvPr/>
        </p:nvSpPr>
        <p:spPr>
          <a:xfrm>
            <a:off x="135225" y="5059665"/>
            <a:ext cx="1939800" cy="1798400"/>
          </a:xfrm>
          <a:prstGeom prst="rect">
            <a:avLst/>
          </a:prstGeom>
          <a:solidFill>
            <a:srgbClr val="F0F400">
              <a:alpha val="15000"/>
            </a:srgbClr>
          </a:solidFill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 txBox="1"/>
          <p:nvPr/>
        </p:nvSpPr>
        <p:spPr>
          <a:xfrm>
            <a:off x="-2" y="0"/>
            <a:ext cx="2674499" cy="3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b="1" dirty="0">
                <a:solidFill>
                  <a:srgbClr val="4078C0"/>
                </a:solidFill>
                <a:hlinkClick r:id="rId5"/>
              </a:rPr>
              <a:t>min-char-rnn.py</a:t>
            </a:r>
            <a:r>
              <a:rPr lang="en" dirty="0">
                <a:solidFill>
                  <a:srgbClr val="4078C0"/>
                </a:solidFill>
                <a:hlinkClick r:id="rId5"/>
              </a:rPr>
              <a:t> </a:t>
            </a:r>
            <a:r>
              <a:rPr lang="en" dirty="0">
                <a:solidFill>
                  <a:schemeClr val="dk1"/>
                </a:solidFill>
                <a:hlinkClick r:id="rId5"/>
              </a:rPr>
              <a:t>gist</a:t>
            </a:r>
          </a:p>
        </p:txBody>
      </p:sp>
      <p:cxnSp>
        <p:nvCxnSpPr>
          <p:cNvPr id="324" name="Shape 324"/>
          <p:cNvCxnSpPr>
            <a:stCxn id="322" idx="3"/>
          </p:cNvCxnSpPr>
          <p:nvPr/>
        </p:nvCxnSpPr>
        <p:spPr>
          <a:xfrm rot="10800000" flipH="1">
            <a:off x="2075025" y="4785265"/>
            <a:ext cx="752100" cy="117360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5" name="Shape 325"/>
          <p:cNvSpPr txBox="1"/>
          <p:nvPr/>
        </p:nvSpPr>
        <p:spPr>
          <a:xfrm>
            <a:off x="5585475" y="81267"/>
            <a:ext cx="2049900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7F6000"/>
                </a:solidFill>
              </a:rPr>
              <a:t>Main loop</a:t>
            </a:r>
          </a:p>
        </p:txBody>
      </p:sp>
      <p:pic>
        <p:nvPicPr>
          <p:cNvPr id="326" name="Shape 3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8100" y="1024932"/>
            <a:ext cx="5113874" cy="5772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368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0" y="355607"/>
            <a:ext cx="1995254" cy="371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39" y="4084159"/>
            <a:ext cx="1753019" cy="2713347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/>
          <p:nvPr/>
        </p:nvSpPr>
        <p:spPr>
          <a:xfrm>
            <a:off x="135225" y="5059665"/>
            <a:ext cx="1939800" cy="1798400"/>
          </a:xfrm>
          <a:prstGeom prst="rect">
            <a:avLst/>
          </a:prstGeom>
          <a:solidFill>
            <a:srgbClr val="F0F400">
              <a:alpha val="15000"/>
            </a:srgbClr>
          </a:solidFill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 txBox="1"/>
          <p:nvPr/>
        </p:nvSpPr>
        <p:spPr>
          <a:xfrm>
            <a:off x="0" y="41347"/>
            <a:ext cx="2674499" cy="3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b="1" dirty="0">
                <a:solidFill>
                  <a:srgbClr val="4078C0"/>
                </a:solidFill>
                <a:hlinkClick r:id="rId5"/>
              </a:rPr>
              <a:t>min-char-rnn.py</a:t>
            </a:r>
            <a:r>
              <a:rPr lang="en" dirty="0">
                <a:solidFill>
                  <a:srgbClr val="4078C0"/>
                </a:solidFill>
                <a:hlinkClick r:id="rId5"/>
              </a:rPr>
              <a:t> </a:t>
            </a:r>
            <a:r>
              <a:rPr lang="en" dirty="0">
                <a:solidFill>
                  <a:schemeClr val="dk1"/>
                </a:solidFill>
                <a:hlinkClick r:id="rId5"/>
              </a:rPr>
              <a:t>gist</a:t>
            </a:r>
          </a:p>
        </p:txBody>
      </p:sp>
      <p:cxnSp>
        <p:nvCxnSpPr>
          <p:cNvPr id="335" name="Shape 335"/>
          <p:cNvCxnSpPr>
            <a:stCxn id="333" idx="3"/>
          </p:cNvCxnSpPr>
          <p:nvPr/>
        </p:nvCxnSpPr>
        <p:spPr>
          <a:xfrm rot="10800000" flipH="1">
            <a:off x="2075025" y="4785265"/>
            <a:ext cx="752100" cy="117360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36" name="Shape 336"/>
          <p:cNvSpPr txBox="1"/>
          <p:nvPr/>
        </p:nvSpPr>
        <p:spPr>
          <a:xfrm>
            <a:off x="5585475" y="81267"/>
            <a:ext cx="2049900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7F6000"/>
                </a:solidFill>
              </a:rPr>
              <a:t>Main loop</a:t>
            </a:r>
          </a:p>
        </p:txBody>
      </p:sp>
      <p:pic>
        <p:nvPicPr>
          <p:cNvPr id="337" name="Shape 3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8100" y="964642"/>
            <a:ext cx="5113874" cy="5832858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/>
          <p:nvPr/>
        </p:nvSpPr>
        <p:spPr>
          <a:xfrm>
            <a:off x="3924300" y="1727061"/>
            <a:ext cx="4823700" cy="1287444"/>
          </a:xfrm>
          <a:prstGeom prst="rect">
            <a:avLst/>
          </a:prstGeom>
          <a:solidFill>
            <a:srgbClr val="14F400">
              <a:alpha val="11540"/>
            </a:srgbClr>
          </a:solidFill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403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0" y="355607"/>
            <a:ext cx="1995254" cy="371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39" y="4084159"/>
            <a:ext cx="1753019" cy="271334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/>
          <p:nvPr/>
        </p:nvSpPr>
        <p:spPr>
          <a:xfrm>
            <a:off x="135225" y="5059665"/>
            <a:ext cx="1939800" cy="1798400"/>
          </a:xfrm>
          <a:prstGeom prst="rect">
            <a:avLst/>
          </a:prstGeom>
          <a:solidFill>
            <a:srgbClr val="F0F400">
              <a:alpha val="15000"/>
            </a:srgbClr>
          </a:solidFill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 txBox="1"/>
          <p:nvPr/>
        </p:nvSpPr>
        <p:spPr>
          <a:xfrm>
            <a:off x="-106262" y="10929"/>
            <a:ext cx="2674499" cy="3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b="1" dirty="0">
                <a:solidFill>
                  <a:srgbClr val="4078C0"/>
                </a:solidFill>
                <a:hlinkClick r:id="rId5"/>
              </a:rPr>
              <a:t>min-char-rnn.py</a:t>
            </a:r>
            <a:r>
              <a:rPr lang="en" dirty="0">
                <a:solidFill>
                  <a:srgbClr val="4078C0"/>
                </a:solidFill>
                <a:hlinkClick r:id="rId5"/>
              </a:rPr>
              <a:t> </a:t>
            </a:r>
            <a:r>
              <a:rPr lang="en" dirty="0">
                <a:solidFill>
                  <a:schemeClr val="dk1"/>
                </a:solidFill>
                <a:hlinkClick r:id="rId5"/>
              </a:rPr>
              <a:t>gist</a:t>
            </a:r>
          </a:p>
        </p:txBody>
      </p:sp>
      <p:cxnSp>
        <p:nvCxnSpPr>
          <p:cNvPr id="347" name="Shape 347"/>
          <p:cNvCxnSpPr>
            <a:stCxn id="345" idx="3"/>
          </p:cNvCxnSpPr>
          <p:nvPr/>
        </p:nvCxnSpPr>
        <p:spPr>
          <a:xfrm rot="10800000" flipH="1">
            <a:off x="2075025" y="4785265"/>
            <a:ext cx="752100" cy="117360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48" name="Shape 348"/>
          <p:cNvSpPr txBox="1"/>
          <p:nvPr/>
        </p:nvSpPr>
        <p:spPr>
          <a:xfrm>
            <a:off x="5585475" y="81267"/>
            <a:ext cx="2049900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7F6000"/>
                </a:solidFill>
              </a:rPr>
              <a:t>Main loop</a:t>
            </a:r>
          </a:p>
        </p:txBody>
      </p:sp>
      <p:pic>
        <p:nvPicPr>
          <p:cNvPr id="349" name="Shape 3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8100" y="984738"/>
            <a:ext cx="5113874" cy="5812762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/>
          <p:nvPr/>
        </p:nvSpPr>
        <p:spPr>
          <a:xfrm>
            <a:off x="3924300" y="3074796"/>
            <a:ext cx="4823700" cy="1009363"/>
          </a:xfrm>
          <a:prstGeom prst="rect">
            <a:avLst/>
          </a:prstGeom>
          <a:solidFill>
            <a:srgbClr val="14F400">
              <a:alpha val="11540"/>
            </a:srgbClr>
          </a:solidFill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066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0" y="355607"/>
            <a:ext cx="1995254" cy="371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39" y="4084159"/>
            <a:ext cx="1753019" cy="2713347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/>
          <p:nvPr/>
        </p:nvSpPr>
        <p:spPr>
          <a:xfrm>
            <a:off x="135225" y="5059665"/>
            <a:ext cx="1939800" cy="1798400"/>
          </a:xfrm>
          <a:prstGeom prst="rect">
            <a:avLst/>
          </a:prstGeom>
          <a:solidFill>
            <a:srgbClr val="F0F400">
              <a:alpha val="15000"/>
            </a:srgbClr>
          </a:solidFill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8" name="Shape 358"/>
          <p:cNvSpPr txBox="1"/>
          <p:nvPr/>
        </p:nvSpPr>
        <p:spPr>
          <a:xfrm>
            <a:off x="0" y="-9156"/>
            <a:ext cx="2674499" cy="3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b="1" dirty="0">
                <a:solidFill>
                  <a:srgbClr val="4078C0"/>
                </a:solidFill>
                <a:hlinkClick r:id="rId5"/>
              </a:rPr>
              <a:t>min-char-rnn.py</a:t>
            </a:r>
            <a:r>
              <a:rPr lang="en" dirty="0">
                <a:solidFill>
                  <a:srgbClr val="4078C0"/>
                </a:solidFill>
                <a:hlinkClick r:id="rId5"/>
              </a:rPr>
              <a:t> </a:t>
            </a:r>
            <a:r>
              <a:rPr lang="en" dirty="0">
                <a:solidFill>
                  <a:schemeClr val="dk1"/>
                </a:solidFill>
                <a:hlinkClick r:id="rId5"/>
              </a:rPr>
              <a:t>gist</a:t>
            </a:r>
          </a:p>
        </p:txBody>
      </p:sp>
      <p:cxnSp>
        <p:nvCxnSpPr>
          <p:cNvPr id="359" name="Shape 359"/>
          <p:cNvCxnSpPr>
            <a:stCxn id="357" idx="3"/>
          </p:cNvCxnSpPr>
          <p:nvPr/>
        </p:nvCxnSpPr>
        <p:spPr>
          <a:xfrm rot="10800000" flipH="1">
            <a:off x="2075025" y="4785265"/>
            <a:ext cx="752100" cy="117360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0" name="Shape 360"/>
          <p:cNvSpPr txBox="1"/>
          <p:nvPr/>
        </p:nvSpPr>
        <p:spPr>
          <a:xfrm>
            <a:off x="5585475" y="81267"/>
            <a:ext cx="2049900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7F6000"/>
                </a:solidFill>
              </a:rPr>
              <a:t>Main loop</a:t>
            </a:r>
          </a:p>
        </p:txBody>
      </p:sp>
      <p:pic>
        <p:nvPicPr>
          <p:cNvPr id="361" name="Shape 3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8100" y="944544"/>
            <a:ext cx="5113874" cy="58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/>
          <p:nvPr/>
        </p:nvSpPr>
        <p:spPr>
          <a:xfrm>
            <a:off x="3924300" y="4160018"/>
            <a:ext cx="4823700" cy="869102"/>
          </a:xfrm>
          <a:prstGeom prst="rect">
            <a:avLst/>
          </a:prstGeom>
          <a:solidFill>
            <a:srgbClr val="14F400">
              <a:alpha val="11540"/>
            </a:srgbClr>
          </a:solidFill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54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0" y="355607"/>
            <a:ext cx="1995254" cy="371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39" y="4084159"/>
            <a:ext cx="1753019" cy="271334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/>
          <p:nvPr/>
        </p:nvSpPr>
        <p:spPr>
          <a:xfrm>
            <a:off x="135225" y="5059665"/>
            <a:ext cx="1939800" cy="1798400"/>
          </a:xfrm>
          <a:prstGeom prst="rect">
            <a:avLst/>
          </a:prstGeom>
          <a:solidFill>
            <a:srgbClr val="F0F400">
              <a:alpha val="15000"/>
            </a:srgbClr>
          </a:solidFill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 txBox="1"/>
          <p:nvPr/>
        </p:nvSpPr>
        <p:spPr>
          <a:xfrm>
            <a:off x="0" y="10007"/>
            <a:ext cx="2674499" cy="3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b="1" dirty="0">
                <a:solidFill>
                  <a:srgbClr val="4078C0"/>
                </a:solidFill>
                <a:hlinkClick r:id="rId5"/>
              </a:rPr>
              <a:t>min-char-rnn.py</a:t>
            </a:r>
            <a:r>
              <a:rPr lang="en" dirty="0">
                <a:solidFill>
                  <a:srgbClr val="4078C0"/>
                </a:solidFill>
                <a:hlinkClick r:id="rId5"/>
              </a:rPr>
              <a:t> </a:t>
            </a:r>
            <a:r>
              <a:rPr lang="en" dirty="0">
                <a:solidFill>
                  <a:schemeClr val="dk1"/>
                </a:solidFill>
                <a:hlinkClick r:id="rId5"/>
              </a:rPr>
              <a:t>gist</a:t>
            </a:r>
          </a:p>
        </p:txBody>
      </p:sp>
      <p:cxnSp>
        <p:nvCxnSpPr>
          <p:cNvPr id="371" name="Shape 371"/>
          <p:cNvCxnSpPr>
            <a:stCxn id="369" idx="3"/>
          </p:cNvCxnSpPr>
          <p:nvPr/>
        </p:nvCxnSpPr>
        <p:spPr>
          <a:xfrm rot="10800000" flipH="1">
            <a:off x="2075025" y="4785265"/>
            <a:ext cx="752100" cy="117360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2" name="Shape 372"/>
          <p:cNvSpPr txBox="1"/>
          <p:nvPr/>
        </p:nvSpPr>
        <p:spPr>
          <a:xfrm>
            <a:off x="5585475" y="81267"/>
            <a:ext cx="2049900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7F6000"/>
                </a:solidFill>
              </a:rPr>
              <a:t>Main loop</a:t>
            </a:r>
          </a:p>
        </p:txBody>
      </p:sp>
      <p:pic>
        <p:nvPicPr>
          <p:cNvPr id="373" name="Shape 3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8100" y="984737"/>
            <a:ext cx="5113874" cy="580212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/>
          <p:nvPr/>
        </p:nvSpPr>
        <p:spPr>
          <a:xfrm>
            <a:off x="3924300" y="5059665"/>
            <a:ext cx="4823700" cy="1290272"/>
          </a:xfrm>
          <a:prstGeom prst="rect">
            <a:avLst/>
          </a:prstGeom>
          <a:solidFill>
            <a:srgbClr val="14F400">
              <a:alpha val="11540"/>
            </a:srgbClr>
          </a:solidFill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7952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0" y="355607"/>
            <a:ext cx="1995254" cy="371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39" y="4084159"/>
            <a:ext cx="1753019" cy="2713347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/>
          <p:nvPr/>
        </p:nvSpPr>
        <p:spPr>
          <a:xfrm>
            <a:off x="135225" y="1910067"/>
            <a:ext cx="1939800" cy="2174000"/>
          </a:xfrm>
          <a:prstGeom prst="rect">
            <a:avLst/>
          </a:prstGeom>
          <a:solidFill>
            <a:srgbClr val="F0F400">
              <a:alpha val="15000"/>
            </a:srgbClr>
          </a:solidFill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2" name="Shape 382"/>
          <p:cNvSpPr txBox="1"/>
          <p:nvPr/>
        </p:nvSpPr>
        <p:spPr>
          <a:xfrm>
            <a:off x="-297180" y="81279"/>
            <a:ext cx="2674499" cy="3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b="1">
                <a:solidFill>
                  <a:srgbClr val="4078C0"/>
                </a:solidFill>
                <a:hlinkClick r:id="rId5"/>
              </a:rPr>
              <a:t>min-char-rnn.py</a:t>
            </a:r>
            <a:r>
              <a:rPr lang="en">
                <a:solidFill>
                  <a:srgbClr val="4078C0"/>
                </a:solidFill>
                <a:hlinkClick r:id="rId5"/>
              </a:rPr>
              <a:t> </a:t>
            </a:r>
            <a:r>
              <a:rPr lang="en">
                <a:solidFill>
                  <a:schemeClr val="dk1"/>
                </a:solidFill>
                <a:hlinkClick r:id="rId5"/>
              </a:rPr>
              <a:t>gist</a:t>
            </a:r>
          </a:p>
        </p:txBody>
      </p:sp>
      <p:cxnSp>
        <p:nvCxnSpPr>
          <p:cNvPr id="383" name="Shape 383"/>
          <p:cNvCxnSpPr>
            <a:stCxn id="381" idx="3"/>
          </p:cNvCxnSpPr>
          <p:nvPr/>
        </p:nvCxnSpPr>
        <p:spPr>
          <a:xfrm rot="10800000" flipH="1">
            <a:off x="2075025" y="2671867"/>
            <a:ext cx="912000" cy="32520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4" name="Shape 384"/>
          <p:cNvSpPr txBox="1"/>
          <p:nvPr/>
        </p:nvSpPr>
        <p:spPr>
          <a:xfrm>
            <a:off x="3141036" y="-50721"/>
            <a:ext cx="5372399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7F6000"/>
                </a:solidFill>
              </a:rPr>
              <a:t>Loss function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forward pass (compute loss)</a:t>
            </a:r>
          </a:p>
          <a:p>
            <a:pPr marL="457200" lvl="0" indent="-3556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000" dirty="0">
                <a:solidFill>
                  <a:srgbClr val="38761D"/>
                </a:solidFill>
              </a:rPr>
              <a:t>backward pass (compute param gradient)</a:t>
            </a:r>
          </a:p>
        </p:txBody>
      </p:sp>
      <p:pic>
        <p:nvPicPr>
          <p:cNvPr id="385" name="Shape 3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5300" y="1430900"/>
            <a:ext cx="4015724" cy="5295467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/>
          <p:nvPr/>
        </p:nvSpPr>
        <p:spPr>
          <a:xfrm>
            <a:off x="3924300" y="4023361"/>
            <a:ext cx="4823700" cy="2255599"/>
          </a:xfrm>
          <a:prstGeom prst="rect">
            <a:avLst/>
          </a:prstGeom>
          <a:solidFill>
            <a:srgbClr val="14F400">
              <a:alpha val="11540"/>
            </a:srgbClr>
          </a:solidFill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3924300" y="2804167"/>
            <a:ext cx="4823700" cy="1198799"/>
          </a:xfrm>
          <a:prstGeom prst="rect">
            <a:avLst/>
          </a:prstGeom>
          <a:solidFill>
            <a:srgbClr val="F40000">
              <a:alpha val="1154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187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0" y="355607"/>
            <a:ext cx="1995254" cy="371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Shape 3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39" y="4084159"/>
            <a:ext cx="1753019" cy="2713347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Shape 394"/>
          <p:cNvSpPr/>
          <p:nvPr/>
        </p:nvSpPr>
        <p:spPr>
          <a:xfrm>
            <a:off x="135225" y="1910067"/>
            <a:ext cx="1939800" cy="2174000"/>
          </a:xfrm>
          <a:prstGeom prst="rect">
            <a:avLst/>
          </a:prstGeom>
          <a:solidFill>
            <a:srgbClr val="F0F400">
              <a:alpha val="15000"/>
            </a:srgbClr>
          </a:solidFill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5" name="Shape 395"/>
          <p:cNvSpPr txBox="1"/>
          <p:nvPr/>
        </p:nvSpPr>
        <p:spPr>
          <a:xfrm>
            <a:off x="0" y="0"/>
            <a:ext cx="2674499" cy="3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b="1" dirty="0">
                <a:solidFill>
                  <a:srgbClr val="4078C0"/>
                </a:solidFill>
                <a:hlinkClick r:id="rId5"/>
              </a:rPr>
              <a:t>min-char-rnn.py</a:t>
            </a:r>
            <a:r>
              <a:rPr lang="en" dirty="0">
                <a:solidFill>
                  <a:srgbClr val="4078C0"/>
                </a:solidFill>
                <a:hlinkClick r:id="rId5"/>
              </a:rPr>
              <a:t> </a:t>
            </a:r>
            <a:r>
              <a:rPr lang="en" dirty="0">
                <a:solidFill>
                  <a:schemeClr val="dk1"/>
                </a:solidFill>
                <a:hlinkClick r:id="rId5"/>
              </a:rPr>
              <a:t>gist</a:t>
            </a:r>
          </a:p>
        </p:txBody>
      </p:sp>
      <p:cxnSp>
        <p:nvCxnSpPr>
          <p:cNvPr id="396" name="Shape 396"/>
          <p:cNvCxnSpPr/>
          <p:nvPr/>
        </p:nvCxnSpPr>
        <p:spPr>
          <a:xfrm>
            <a:off x="2130474" y="2652765"/>
            <a:ext cx="743151" cy="11456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7" name="Shape 397"/>
          <p:cNvSpPr/>
          <p:nvPr/>
        </p:nvSpPr>
        <p:spPr>
          <a:xfrm>
            <a:off x="134425" y="1910067"/>
            <a:ext cx="1939800" cy="1036399"/>
          </a:xfrm>
          <a:prstGeom prst="rect">
            <a:avLst/>
          </a:prstGeom>
          <a:solidFill>
            <a:srgbClr val="F40000">
              <a:alpha val="1154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8" name="Shape 3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6875" y="915649"/>
            <a:ext cx="5946624" cy="37744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99" name="Shape 399"/>
          <p:cNvCxnSpPr/>
          <p:nvPr/>
        </p:nvCxnSpPr>
        <p:spPr>
          <a:xfrm rot="10800000" flipH="1">
            <a:off x="3155475" y="4029632"/>
            <a:ext cx="521400" cy="94239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0" name="Shape 400"/>
          <p:cNvCxnSpPr>
            <a:endCxn id="398" idx="2"/>
          </p:cNvCxnSpPr>
          <p:nvPr/>
        </p:nvCxnSpPr>
        <p:spPr>
          <a:xfrm rot="10800000">
            <a:off x="6080187" y="4690081"/>
            <a:ext cx="603300" cy="1206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01" name="Shape 401"/>
          <p:cNvSpPr txBox="1"/>
          <p:nvPr/>
        </p:nvSpPr>
        <p:spPr>
          <a:xfrm>
            <a:off x="4572501" y="6048965"/>
            <a:ext cx="4572299" cy="54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Softmax classifier</a:t>
            </a:r>
          </a:p>
        </p:txBody>
      </p:sp>
      <p:pic>
        <p:nvPicPr>
          <p:cNvPr id="402" name="Shape 4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4203" y="5140932"/>
            <a:ext cx="3625972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Shape 40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12326" y="5663932"/>
            <a:ext cx="1467137" cy="45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>
            <a:off x="3692378" y="3854563"/>
            <a:ext cx="0" cy="33959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6366572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0" y="355607"/>
            <a:ext cx="1995254" cy="371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39" y="4084159"/>
            <a:ext cx="1753019" cy="2713347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/>
          <p:nvPr/>
        </p:nvSpPr>
        <p:spPr>
          <a:xfrm>
            <a:off x="135225" y="1910067"/>
            <a:ext cx="1939800" cy="2174000"/>
          </a:xfrm>
          <a:prstGeom prst="rect">
            <a:avLst/>
          </a:prstGeom>
          <a:solidFill>
            <a:srgbClr val="F0F400">
              <a:alpha val="15000"/>
            </a:srgbClr>
          </a:solidFill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2" name="Shape 412"/>
          <p:cNvSpPr txBox="1"/>
          <p:nvPr/>
        </p:nvSpPr>
        <p:spPr>
          <a:xfrm>
            <a:off x="-102296" y="0"/>
            <a:ext cx="2674499" cy="3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b="1" dirty="0">
                <a:solidFill>
                  <a:srgbClr val="4078C0"/>
                </a:solidFill>
                <a:hlinkClick r:id="rId5"/>
              </a:rPr>
              <a:t>min-char-rnn.py</a:t>
            </a:r>
            <a:r>
              <a:rPr lang="en" dirty="0">
                <a:solidFill>
                  <a:srgbClr val="4078C0"/>
                </a:solidFill>
                <a:hlinkClick r:id="rId5"/>
              </a:rPr>
              <a:t> </a:t>
            </a:r>
            <a:r>
              <a:rPr lang="en" dirty="0">
                <a:solidFill>
                  <a:schemeClr val="dk1"/>
                </a:solidFill>
                <a:hlinkClick r:id="rId5"/>
              </a:rPr>
              <a:t>gist</a:t>
            </a:r>
          </a:p>
        </p:txBody>
      </p:sp>
      <p:cxnSp>
        <p:nvCxnSpPr>
          <p:cNvPr id="413" name="Shape 413"/>
          <p:cNvCxnSpPr>
            <a:stCxn id="414" idx="3"/>
          </p:cNvCxnSpPr>
          <p:nvPr/>
        </p:nvCxnSpPr>
        <p:spPr>
          <a:xfrm rot="10800000" flipH="1">
            <a:off x="2074225" y="3098825"/>
            <a:ext cx="798600" cy="4572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4" name="Shape 414"/>
          <p:cNvSpPr/>
          <p:nvPr/>
        </p:nvSpPr>
        <p:spPr>
          <a:xfrm>
            <a:off x="134425" y="3037826"/>
            <a:ext cx="1939800" cy="1036399"/>
          </a:xfrm>
          <a:prstGeom prst="rect">
            <a:avLst/>
          </a:prstGeom>
          <a:solidFill>
            <a:srgbClr val="14F400">
              <a:alpha val="11540"/>
            </a:srgbClr>
          </a:solidFill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15" name="Shape 4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0551" y="904352"/>
            <a:ext cx="6062401" cy="347193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16" name="Shape 4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4626" y="4451420"/>
            <a:ext cx="2343075" cy="229481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Shape 417"/>
          <p:cNvSpPr txBox="1"/>
          <p:nvPr/>
        </p:nvSpPr>
        <p:spPr>
          <a:xfrm>
            <a:off x="5440703" y="5239833"/>
            <a:ext cx="983099" cy="40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7F6000"/>
                </a:solidFill>
              </a:rPr>
              <a:t>recall:</a:t>
            </a:r>
          </a:p>
        </p:txBody>
      </p:sp>
    </p:spTree>
    <p:extLst>
      <p:ext uri="{BB962C8B-B14F-4D97-AF65-F5344CB8AC3E}">
        <p14:creationId xmlns:p14="http://schemas.microsoft.com/office/powerpoint/2010/main" val="3499574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hape 122"/>
              <p:cNvSpPr txBox="1"/>
              <p:nvPr/>
            </p:nvSpPr>
            <p:spPr>
              <a:xfrm>
                <a:off x="241676" y="1054767"/>
                <a:ext cx="8605441" cy="53697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2400" dirty="0" smtClean="0"/>
                  <a:t>Recurrent </a:t>
                </a:r>
                <a:r>
                  <a:rPr lang="en-US" sz="2400" dirty="0"/>
                  <a:t>n</a:t>
                </a:r>
                <a:r>
                  <a:rPr lang="en-US" sz="2400" dirty="0" smtClean="0"/>
                  <a:t>etworks introduce cycles and a notion of time.</a:t>
                </a:r>
              </a:p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They are designed to process sequences of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" sz="2400" dirty="0" smtClean="0"/>
                  <a:t> and can produce sequences of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" sz="2400" dirty="0" smtClean="0"/>
                  <a:t>.</a:t>
                </a:r>
                <a:endParaRPr lang="en" sz="2400" dirty="0"/>
              </a:p>
            </p:txBody>
          </p:sp>
        </mc:Choice>
        <mc:Fallback xmlns="">
          <p:sp>
            <p:nvSpPr>
              <p:cNvPr id="4" name="Shape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76" y="1054767"/>
                <a:ext cx="8605441" cy="5369784"/>
              </a:xfrm>
              <a:prstGeom prst="rect">
                <a:avLst/>
              </a:prstGeom>
              <a:blipFill rotWithShape="1">
                <a:blip r:embed="rId3"/>
                <a:stretch>
                  <a:fillRect l="-11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124"/>
          <p:cNvSpPr txBox="1"/>
          <p:nvPr/>
        </p:nvSpPr>
        <p:spPr>
          <a:xfrm>
            <a:off x="115976" y="156298"/>
            <a:ext cx="7544699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Recurrent Neural Networks (RNNs)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97100" y="2027939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38795" y="2300808"/>
            <a:ext cx="19583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434872" y="2291139"/>
            <a:ext cx="1894676" cy="966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3189842" y="2624447"/>
            <a:ext cx="1587022" cy="754052"/>
          </a:xfrm>
          <a:custGeom>
            <a:avLst/>
            <a:gdLst>
              <a:gd name="connsiteX0" fmla="*/ 1369873 w 1756698"/>
              <a:gd name="connsiteY0" fmla="*/ 0 h 696949"/>
              <a:gd name="connsiteX1" fmla="*/ 1690507 w 1756698"/>
              <a:gd name="connsiteY1" fmla="*/ 261257 h 696949"/>
              <a:gd name="connsiteX2" fmla="*/ 1738008 w 1756698"/>
              <a:gd name="connsiteY2" fmla="*/ 534390 h 696949"/>
              <a:gd name="connsiteX3" fmla="*/ 1678631 w 1756698"/>
              <a:gd name="connsiteY3" fmla="*/ 641268 h 696949"/>
              <a:gd name="connsiteX4" fmla="*/ 954236 w 1756698"/>
              <a:gd name="connsiteY4" fmla="*/ 688769 h 696949"/>
              <a:gd name="connsiteX5" fmla="*/ 111088 w 1756698"/>
              <a:gd name="connsiteY5" fmla="*/ 475013 h 696949"/>
              <a:gd name="connsiteX6" fmla="*/ 51712 w 1756698"/>
              <a:gd name="connsiteY6" fmla="*/ 154380 h 696949"/>
              <a:gd name="connsiteX7" fmla="*/ 502974 w 1756698"/>
              <a:gd name="connsiteY7" fmla="*/ 0 h 696949"/>
              <a:gd name="connsiteX0" fmla="*/ 1356298 w 1760924"/>
              <a:gd name="connsiteY0" fmla="*/ 0 h 676237"/>
              <a:gd name="connsiteX1" fmla="*/ 1676932 w 1760924"/>
              <a:gd name="connsiteY1" fmla="*/ 261257 h 676237"/>
              <a:gd name="connsiteX2" fmla="*/ 1724433 w 1760924"/>
              <a:gd name="connsiteY2" fmla="*/ 534390 h 676237"/>
              <a:gd name="connsiteX3" fmla="*/ 1665056 w 1760924"/>
              <a:gd name="connsiteY3" fmla="*/ 641268 h 676237"/>
              <a:gd name="connsiteX4" fmla="*/ 679404 w 1760924"/>
              <a:gd name="connsiteY4" fmla="*/ 665019 h 676237"/>
              <a:gd name="connsiteX5" fmla="*/ 97513 w 1760924"/>
              <a:gd name="connsiteY5" fmla="*/ 475013 h 676237"/>
              <a:gd name="connsiteX6" fmla="*/ 38137 w 1760924"/>
              <a:gd name="connsiteY6" fmla="*/ 154380 h 676237"/>
              <a:gd name="connsiteX7" fmla="*/ 489399 w 1760924"/>
              <a:gd name="connsiteY7" fmla="*/ 0 h 676237"/>
              <a:gd name="connsiteX0" fmla="*/ 1356298 w 1750387"/>
              <a:gd name="connsiteY0" fmla="*/ 0 h 700248"/>
              <a:gd name="connsiteX1" fmla="*/ 1676932 w 1750387"/>
              <a:gd name="connsiteY1" fmla="*/ 261257 h 700248"/>
              <a:gd name="connsiteX2" fmla="*/ 1724433 w 1750387"/>
              <a:gd name="connsiteY2" fmla="*/ 534390 h 700248"/>
              <a:gd name="connsiteX3" fmla="*/ 1344422 w 1750387"/>
              <a:gd name="connsiteY3" fmla="*/ 688769 h 700248"/>
              <a:gd name="connsiteX4" fmla="*/ 679404 w 1750387"/>
              <a:gd name="connsiteY4" fmla="*/ 665019 h 700248"/>
              <a:gd name="connsiteX5" fmla="*/ 97513 w 1750387"/>
              <a:gd name="connsiteY5" fmla="*/ 475013 h 700248"/>
              <a:gd name="connsiteX6" fmla="*/ 38137 w 1750387"/>
              <a:gd name="connsiteY6" fmla="*/ 154380 h 700248"/>
              <a:gd name="connsiteX7" fmla="*/ 489399 w 1750387"/>
              <a:gd name="connsiteY7" fmla="*/ 0 h 700248"/>
              <a:gd name="connsiteX0" fmla="*/ 1356298 w 1741009"/>
              <a:gd name="connsiteY0" fmla="*/ 0 h 700248"/>
              <a:gd name="connsiteX1" fmla="*/ 1641306 w 1741009"/>
              <a:gd name="connsiteY1" fmla="*/ 201881 h 700248"/>
              <a:gd name="connsiteX2" fmla="*/ 1724433 w 1741009"/>
              <a:gd name="connsiteY2" fmla="*/ 534390 h 700248"/>
              <a:gd name="connsiteX3" fmla="*/ 1344422 w 1741009"/>
              <a:gd name="connsiteY3" fmla="*/ 688769 h 700248"/>
              <a:gd name="connsiteX4" fmla="*/ 679404 w 1741009"/>
              <a:gd name="connsiteY4" fmla="*/ 665019 h 700248"/>
              <a:gd name="connsiteX5" fmla="*/ 97513 w 1741009"/>
              <a:gd name="connsiteY5" fmla="*/ 475013 h 700248"/>
              <a:gd name="connsiteX6" fmla="*/ 38137 w 1741009"/>
              <a:gd name="connsiteY6" fmla="*/ 154380 h 700248"/>
              <a:gd name="connsiteX7" fmla="*/ 489399 w 1741009"/>
              <a:gd name="connsiteY7" fmla="*/ 0 h 700248"/>
              <a:gd name="connsiteX0" fmla="*/ 1356298 w 1741009"/>
              <a:gd name="connsiteY0" fmla="*/ 0 h 700248"/>
              <a:gd name="connsiteX1" fmla="*/ 1641306 w 1741009"/>
              <a:gd name="connsiteY1" fmla="*/ 201881 h 700248"/>
              <a:gd name="connsiteX2" fmla="*/ 1724433 w 1741009"/>
              <a:gd name="connsiteY2" fmla="*/ 534390 h 700248"/>
              <a:gd name="connsiteX3" fmla="*/ 1344422 w 1741009"/>
              <a:gd name="connsiteY3" fmla="*/ 688769 h 700248"/>
              <a:gd name="connsiteX4" fmla="*/ 679404 w 1741009"/>
              <a:gd name="connsiteY4" fmla="*/ 665019 h 700248"/>
              <a:gd name="connsiteX5" fmla="*/ 97513 w 1741009"/>
              <a:gd name="connsiteY5" fmla="*/ 475013 h 700248"/>
              <a:gd name="connsiteX6" fmla="*/ 38137 w 1741009"/>
              <a:gd name="connsiteY6" fmla="*/ 154380 h 700248"/>
              <a:gd name="connsiteX7" fmla="*/ 489399 w 1741009"/>
              <a:gd name="connsiteY7" fmla="*/ 0 h 700248"/>
              <a:gd name="connsiteX0" fmla="*/ 1356298 w 1692903"/>
              <a:gd name="connsiteY0" fmla="*/ 0 h 698496"/>
              <a:gd name="connsiteX1" fmla="*/ 1641306 w 1692903"/>
              <a:gd name="connsiteY1" fmla="*/ 201881 h 698496"/>
              <a:gd name="connsiteX2" fmla="*/ 1665057 w 1692903"/>
              <a:gd name="connsiteY2" fmla="*/ 558141 h 698496"/>
              <a:gd name="connsiteX3" fmla="*/ 1344422 w 1692903"/>
              <a:gd name="connsiteY3" fmla="*/ 688769 h 698496"/>
              <a:gd name="connsiteX4" fmla="*/ 679404 w 1692903"/>
              <a:gd name="connsiteY4" fmla="*/ 665019 h 698496"/>
              <a:gd name="connsiteX5" fmla="*/ 97513 w 1692903"/>
              <a:gd name="connsiteY5" fmla="*/ 475013 h 698496"/>
              <a:gd name="connsiteX6" fmla="*/ 38137 w 1692903"/>
              <a:gd name="connsiteY6" fmla="*/ 154380 h 698496"/>
              <a:gd name="connsiteX7" fmla="*/ 489399 w 1692903"/>
              <a:gd name="connsiteY7" fmla="*/ 0 h 698496"/>
              <a:gd name="connsiteX0" fmla="*/ 1356298 w 1671379"/>
              <a:gd name="connsiteY0" fmla="*/ 0 h 699372"/>
              <a:gd name="connsiteX1" fmla="*/ 1641306 w 1671379"/>
              <a:gd name="connsiteY1" fmla="*/ 201881 h 699372"/>
              <a:gd name="connsiteX2" fmla="*/ 1629431 w 1671379"/>
              <a:gd name="connsiteY2" fmla="*/ 546266 h 699372"/>
              <a:gd name="connsiteX3" fmla="*/ 1344422 w 1671379"/>
              <a:gd name="connsiteY3" fmla="*/ 688769 h 699372"/>
              <a:gd name="connsiteX4" fmla="*/ 679404 w 1671379"/>
              <a:gd name="connsiteY4" fmla="*/ 665019 h 699372"/>
              <a:gd name="connsiteX5" fmla="*/ 97513 w 1671379"/>
              <a:gd name="connsiteY5" fmla="*/ 475013 h 699372"/>
              <a:gd name="connsiteX6" fmla="*/ 38137 w 1671379"/>
              <a:gd name="connsiteY6" fmla="*/ 154380 h 699372"/>
              <a:gd name="connsiteX7" fmla="*/ 489399 w 1671379"/>
              <a:gd name="connsiteY7" fmla="*/ 0 h 699372"/>
              <a:gd name="connsiteX0" fmla="*/ 1356298 w 1678416"/>
              <a:gd name="connsiteY0" fmla="*/ 0 h 691169"/>
              <a:gd name="connsiteX1" fmla="*/ 1641306 w 1678416"/>
              <a:gd name="connsiteY1" fmla="*/ 201881 h 691169"/>
              <a:gd name="connsiteX2" fmla="*/ 1629431 w 1678416"/>
              <a:gd name="connsiteY2" fmla="*/ 546266 h 691169"/>
              <a:gd name="connsiteX3" fmla="*/ 1225669 w 1678416"/>
              <a:gd name="connsiteY3" fmla="*/ 676893 h 691169"/>
              <a:gd name="connsiteX4" fmla="*/ 679404 w 1678416"/>
              <a:gd name="connsiteY4" fmla="*/ 665019 h 691169"/>
              <a:gd name="connsiteX5" fmla="*/ 97513 w 1678416"/>
              <a:gd name="connsiteY5" fmla="*/ 475013 h 691169"/>
              <a:gd name="connsiteX6" fmla="*/ 38137 w 1678416"/>
              <a:gd name="connsiteY6" fmla="*/ 154380 h 691169"/>
              <a:gd name="connsiteX7" fmla="*/ 489399 w 1678416"/>
              <a:gd name="connsiteY7" fmla="*/ 0 h 691169"/>
              <a:gd name="connsiteX0" fmla="*/ 1309444 w 1631562"/>
              <a:gd name="connsiteY0" fmla="*/ 0 h 691169"/>
              <a:gd name="connsiteX1" fmla="*/ 1594452 w 1631562"/>
              <a:gd name="connsiteY1" fmla="*/ 201881 h 691169"/>
              <a:gd name="connsiteX2" fmla="*/ 1582577 w 1631562"/>
              <a:gd name="connsiteY2" fmla="*/ 546266 h 691169"/>
              <a:gd name="connsiteX3" fmla="*/ 1178815 w 1631562"/>
              <a:gd name="connsiteY3" fmla="*/ 676893 h 691169"/>
              <a:gd name="connsiteX4" fmla="*/ 632550 w 1631562"/>
              <a:gd name="connsiteY4" fmla="*/ 665019 h 691169"/>
              <a:gd name="connsiteX5" fmla="*/ 50659 w 1631562"/>
              <a:gd name="connsiteY5" fmla="*/ 475013 h 691169"/>
              <a:gd name="connsiteX6" fmla="*/ 74411 w 1631562"/>
              <a:gd name="connsiteY6" fmla="*/ 166255 h 691169"/>
              <a:gd name="connsiteX7" fmla="*/ 442545 w 1631562"/>
              <a:gd name="connsiteY7" fmla="*/ 0 h 691169"/>
              <a:gd name="connsiteX0" fmla="*/ 1279654 w 1601772"/>
              <a:gd name="connsiteY0" fmla="*/ 0 h 689263"/>
              <a:gd name="connsiteX1" fmla="*/ 1564662 w 1601772"/>
              <a:gd name="connsiteY1" fmla="*/ 201881 h 689263"/>
              <a:gd name="connsiteX2" fmla="*/ 1552787 w 1601772"/>
              <a:gd name="connsiteY2" fmla="*/ 546266 h 689263"/>
              <a:gd name="connsiteX3" fmla="*/ 1149025 w 1601772"/>
              <a:gd name="connsiteY3" fmla="*/ 676893 h 689263"/>
              <a:gd name="connsiteX4" fmla="*/ 602760 w 1601772"/>
              <a:gd name="connsiteY4" fmla="*/ 665019 h 689263"/>
              <a:gd name="connsiteX5" fmla="*/ 68371 w 1601772"/>
              <a:gd name="connsiteY5" fmla="*/ 510639 h 689263"/>
              <a:gd name="connsiteX6" fmla="*/ 44621 w 1601772"/>
              <a:gd name="connsiteY6" fmla="*/ 166255 h 689263"/>
              <a:gd name="connsiteX7" fmla="*/ 412755 w 1601772"/>
              <a:gd name="connsiteY7" fmla="*/ 0 h 689263"/>
              <a:gd name="connsiteX0" fmla="*/ 1263407 w 1585525"/>
              <a:gd name="connsiteY0" fmla="*/ 0 h 687574"/>
              <a:gd name="connsiteX1" fmla="*/ 1548415 w 1585525"/>
              <a:gd name="connsiteY1" fmla="*/ 201881 h 687574"/>
              <a:gd name="connsiteX2" fmla="*/ 1536540 w 1585525"/>
              <a:gd name="connsiteY2" fmla="*/ 546266 h 687574"/>
              <a:gd name="connsiteX3" fmla="*/ 1132778 w 1585525"/>
              <a:gd name="connsiteY3" fmla="*/ 676893 h 687574"/>
              <a:gd name="connsiteX4" fmla="*/ 586513 w 1585525"/>
              <a:gd name="connsiteY4" fmla="*/ 665019 h 687574"/>
              <a:gd name="connsiteX5" fmla="*/ 87750 w 1585525"/>
              <a:gd name="connsiteY5" fmla="*/ 546265 h 687574"/>
              <a:gd name="connsiteX6" fmla="*/ 28374 w 1585525"/>
              <a:gd name="connsiteY6" fmla="*/ 166255 h 687574"/>
              <a:gd name="connsiteX7" fmla="*/ 396508 w 1585525"/>
              <a:gd name="connsiteY7" fmla="*/ 0 h 687574"/>
              <a:gd name="connsiteX0" fmla="*/ 1263407 w 1585525"/>
              <a:gd name="connsiteY0" fmla="*/ 0 h 730665"/>
              <a:gd name="connsiteX1" fmla="*/ 1548415 w 1585525"/>
              <a:gd name="connsiteY1" fmla="*/ 201881 h 730665"/>
              <a:gd name="connsiteX2" fmla="*/ 1536540 w 1585525"/>
              <a:gd name="connsiteY2" fmla="*/ 546266 h 730665"/>
              <a:gd name="connsiteX3" fmla="*/ 1132778 w 1585525"/>
              <a:gd name="connsiteY3" fmla="*/ 676893 h 730665"/>
              <a:gd name="connsiteX4" fmla="*/ 586513 w 1585525"/>
              <a:gd name="connsiteY4" fmla="*/ 724395 h 730665"/>
              <a:gd name="connsiteX5" fmla="*/ 87750 w 1585525"/>
              <a:gd name="connsiteY5" fmla="*/ 546265 h 730665"/>
              <a:gd name="connsiteX6" fmla="*/ 28374 w 1585525"/>
              <a:gd name="connsiteY6" fmla="*/ 166255 h 730665"/>
              <a:gd name="connsiteX7" fmla="*/ 396508 w 1585525"/>
              <a:gd name="connsiteY7" fmla="*/ 0 h 730665"/>
              <a:gd name="connsiteX0" fmla="*/ 1263407 w 1587022"/>
              <a:gd name="connsiteY0" fmla="*/ 0 h 754052"/>
              <a:gd name="connsiteX1" fmla="*/ 1548415 w 1587022"/>
              <a:gd name="connsiteY1" fmla="*/ 201881 h 754052"/>
              <a:gd name="connsiteX2" fmla="*/ 1536540 w 1587022"/>
              <a:gd name="connsiteY2" fmla="*/ 546266 h 754052"/>
              <a:gd name="connsiteX3" fmla="*/ 1109027 w 1587022"/>
              <a:gd name="connsiteY3" fmla="*/ 736269 h 754052"/>
              <a:gd name="connsiteX4" fmla="*/ 586513 w 1587022"/>
              <a:gd name="connsiteY4" fmla="*/ 724395 h 754052"/>
              <a:gd name="connsiteX5" fmla="*/ 87750 w 1587022"/>
              <a:gd name="connsiteY5" fmla="*/ 546265 h 754052"/>
              <a:gd name="connsiteX6" fmla="*/ 28374 w 1587022"/>
              <a:gd name="connsiteY6" fmla="*/ 166255 h 754052"/>
              <a:gd name="connsiteX7" fmla="*/ 396508 w 1587022"/>
              <a:gd name="connsiteY7" fmla="*/ 0 h 7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7022" h="754052">
                <a:moveTo>
                  <a:pt x="1263407" y="0"/>
                </a:moveTo>
                <a:cubicBezTo>
                  <a:pt x="1452422" y="74221"/>
                  <a:pt x="1502893" y="110837"/>
                  <a:pt x="1548415" y="201881"/>
                </a:cubicBezTo>
                <a:cubicBezTo>
                  <a:pt x="1593937" y="292925"/>
                  <a:pt x="1609771" y="457201"/>
                  <a:pt x="1536540" y="546266"/>
                </a:cubicBezTo>
                <a:cubicBezTo>
                  <a:pt x="1463309" y="635331"/>
                  <a:pt x="1267365" y="706581"/>
                  <a:pt x="1109027" y="736269"/>
                </a:cubicBezTo>
                <a:cubicBezTo>
                  <a:pt x="950689" y="765957"/>
                  <a:pt x="756726" y="756062"/>
                  <a:pt x="586513" y="724395"/>
                </a:cubicBezTo>
                <a:cubicBezTo>
                  <a:pt x="416300" y="692728"/>
                  <a:pt x="180773" y="639288"/>
                  <a:pt x="87750" y="546265"/>
                </a:cubicBezTo>
                <a:cubicBezTo>
                  <a:pt x="-5273" y="453242"/>
                  <a:pt x="-23086" y="257299"/>
                  <a:pt x="28374" y="166255"/>
                </a:cubicBezTo>
                <a:cubicBezTo>
                  <a:pt x="79834" y="75211"/>
                  <a:pt x="396508" y="0"/>
                  <a:pt x="396508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794711" y="1746766"/>
                <a:ext cx="6086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11" y="1746766"/>
                <a:ext cx="608628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544396" y="1746766"/>
                <a:ext cx="6108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396" y="1746766"/>
                <a:ext cx="610873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4849832" y="2624447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832" y="2624447"/>
                <a:ext cx="62017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2170245" y="2624447"/>
                <a:ext cx="9632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245" y="2624447"/>
                <a:ext cx="963212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3051434" y="3384406"/>
            <a:ext cx="1922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One-step delay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830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0" y="355607"/>
            <a:ext cx="1995254" cy="371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39" y="4084159"/>
            <a:ext cx="1753019" cy="2713347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Shape 424"/>
          <p:cNvSpPr/>
          <p:nvPr/>
        </p:nvSpPr>
        <p:spPr>
          <a:xfrm>
            <a:off x="135225" y="4084165"/>
            <a:ext cx="1939800" cy="1016000"/>
          </a:xfrm>
          <a:prstGeom prst="rect">
            <a:avLst/>
          </a:prstGeom>
          <a:solidFill>
            <a:srgbClr val="F0F400">
              <a:alpha val="15000"/>
            </a:srgbClr>
          </a:solidFill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5" name="Shape 425"/>
          <p:cNvSpPr txBox="1"/>
          <p:nvPr/>
        </p:nvSpPr>
        <p:spPr>
          <a:xfrm>
            <a:off x="-204403" y="10941"/>
            <a:ext cx="2674499" cy="3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b="1" dirty="0">
                <a:solidFill>
                  <a:srgbClr val="4078C0"/>
                </a:solidFill>
                <a:hlinkClick r:id="rId5"/>
              </a:rPr>
              <a:t>min-char-rnn.py</a:t>
            </a:r>
            <a:r>
              <a:rPr lang="en" dirty="0">
                <a:solidFill>
                  <a:srgbClr val="4078C0"/>
                </a:solidFill>
                <a:hlinkClick r:id="rId5"/>
              </a:rPr>
              <a:t> </a:t>
            </a:r>
            <a:r>
              <a:rPr lang="en" dirty="0">
                <a:solidFill>
                  <a:schemeClr val="dk1"/>
                </a:solidFill>
                <a:hlinkClick r:id="rId5"/>
              </a:rPr>
              <a:t>gist</a:t>
            </a:r>
          </a:p>
        </p:txBody>
      </p:sp>
      <p:cxnSp>
        <p:nvCxnSpPr>
          <p:cNvPr id="426" name="Shape 426"/>
          <p:cNvCxnSpPr>
            <a:stCxn id="424" idx="3"/>
          </p:cNvCxnSpPr>
          <p:nvPr/>
        </p:nvCxnSpPr>
        <p:spPr>
          <a:xfrm rot="10800000" flipH="1">
            <a:off x="2075026" y="3484965"/>
            <a:ext cx="1224299" cy="110720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27" name="Shape 4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0426" y="914234"/>
            <a:ext cx="5243675" cy="4287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1570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892250" y="984738"/>
            <a:ext cx="3341100" cy="4476028"/>
          </a:xfrm>
          <a:prstGeom prst="verticalScroll">
            <a:avLst>
              <a:gd name="adj" fmla="val 12500"/>
            </a:avLst>
          </a:prstGeom>
          <a:solidFill>
            <a:srgbClr val="FFFFFF"/>
          </a:solidFill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34" name="Shape 434"/>
          <p:cNvGrpSpPr/>
          <p:nvPr/>
        </p:nvGrpSpPr>
        <p:grpSpPr>
          <a:xfrm>
            <a:off x="6115225" y="886667"/>
            <a:ext cx="1477686" cy="4049467"/>
            <a:chOff x="3548350" y="2044700"/>
            <a:chExt cx="1477686" cy="3037100"/>
          </a:xfrm>
        </p:grpSpPr>
        <p:sp>
          <p:nvSpPr>
            <p:cNvPr id="435" name="Shape 435"/>
            <p:cNvSpPr/>
            <p:nvPr/>
          </p:nvSpPr>
          <p:spPr>
            <a:xfrm>
              <a:off x="3839200" y="4213600"/>
              <a:ext cx="398099" cy="868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/>
                <a:t>x</a:t>
              </a:r>
            </a:p>
          </p:txBody>
        </p:sp>
        <p:sp>
          <p:nvSpPr>
            <p:cNvPr id="436" name="Shape 436"/>
            <p:cNvSpPr/>
            <p:nvPr/>
          </p:nvSpPr>
          <p:spPr>
            <a:xfrm>
              <a:off x="3548350" y="3243450"/>
              <a:ext cx="979799" cy="623099"/>
            </a:xfrm>
            <a:prstGeom prst="rect">
              <a:avLst/>
            </a:prstGeom>
            <a:solidFill>
              <a:srgbClr val="38761D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FFFFFF"/>
                  </a:solidFill>
                </a:rPr>
                <a:t>RNN</a:t>
              </a:r>
            </a:p>
          </p:txBody>
        </p:sp>
        <p:sp>
          <p:nvSpPr>
            <p:cNvPr id="437" name="Shape 437"/>
            <p:cNvSpPr/>
            <p:nvPr/>
          </p:nvSpPr>
          <p:spPr>
            <a:xfrm>
              <a:off x="3839200" y="2044700"/>
              <a:ext cx="398099" cy="868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/>
                <a:t>y</a:t>
              </a:r>
            </a:p>
          </p:txBody>
        </p:sp>
        <p:cxnSp>
          <p:nvCxnSpPr>
            <p:cNvPr id="438" name="Shape 438"/>
            <p:cNvCxnSpPr>
              <a:stCxn id="436" idx="0"/>
              <a:endCxn id="437" idx="2"/>
            </p:cNvCxnSpPr>
            <p:nvPr/>
          </p:nvCxnSpPr>
          <p:spPr>
            <a:xfrm rot="10800000">
              <a:off x="4038249" y="2912850"/>
              <a:ext cx="0" cy="3306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39" name="Shape 439"/>
            <p:cNvCxnSpPr>
              <a:stCxn id="435" idx="0"/>
              <a:endCxn id="436" idx="2"/>
            </p:cNvCxnSpPr>
            <p:nvPr/>
          </p:nvCxnSpPr>
          <p:spPr>
            <a:xfrm rot="10800000">
              <a:off x="4038249" y="3866500"/>
              <a:ext cx="0" cy="347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40" name="Shape 440"/>
            <p:cNvSpPr/>
            <p:nvPr/>
          </p:nvSpPr>
          <p:spPr>
            <a:xfrm>
              <a:off x="4508273" y="3401125"/>
              <a:ext cx="517763" cy="278767"/>
            </a:xfrm>
            <a:custGeom>
              <a:avLst/>
              <a:gdLst/>
              <a:ahLst/>
              <a:cxnLst/>
              <a:rect l="0" t="0" r="0" b="0"/>
              <a:pathLst>
                <a:path w="14987" h="14019" extrusionOk="0">
                  <a:moveTo>
                    <a:pt x="637" y="0"/>
                  </a:moveTo>
                  <a:cubicBezTo>
                    <a:pt x="3026" y="1327"/>
                    <a:pt x="15080" y="5629"/>
                    <a:pt x="14974" y="7966"/>
                  </a:cubicBezTo>
                  <a:cubicBezTo>
                    <a:pt x="14867" y="10302"/>
                    <a:pt x="2495" y="13010"/>
                    <a:pt x="0" y="14019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407" y="1717037"/>
            <a:ext cx="2328841" cy="27670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Shape 442"/>
          <p:cNvCxnSpPr/>
          <p:nvPr/>
        </p:nvCxnSpPr>
        <p:spPr>
          <a:xfrm>
            <a:off x="4595601" y="2911400"/>
            <a:ext cx="57239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22187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875" y="944545"/>
            <a:ext cx="5048250" cy="49481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3870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Shape 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849" y="180068"/>
            <a:ext cx="7076541" cy="85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122" y="1410391"/>
            <a:ext cx="7067826" cy="13827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6" name="Shape 456"/>
          <p:cNvCxnSpPr/>
          <p:nvPr/>
        </p:nvCxnSpPr>
        <p:spPr>
          <a:xfrm>
            <a:off x="4787828" y="1014901"/>
            <a:ext cx="0" cy="43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7" name="Shape 457"/>
          <p:cNvCxnSpPr/>
          <p:nvPr/>
        </p:nvCxnSpPr>
        <p:spPr>
          <a:xfrm>
            <a:off x="4787828" y="2825260"/>
            <a:ext cx="0" cy="43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58" name="Shape 458"/>
          <p:cNvSpPr txBox="1"/>
          <p:nvPr/>
        </p:nvSpPr>
        <p:spPr>
          <a:xfrm>
            <a:off x="5037999" y="902324"/>
            <a:ext cx="1928100" cy="55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train more</a:t>
            </a:r>
          </a:p>
        </p:txBody>
      </p:sp>
      <p:sp>
        <p:nvSpPr>
          <p:cNvPr id="459" name="Shape 459"/>
          <p:cNvSpPr txBox="1"/>
          <p:nvPr/>
        </p:nvSpPr>
        <p:spPr>
          <a:xfrm>
            <a:off x="5041499" y="2786772"/>
            <a:ext cx="1928100" cy="55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train more</a:t>
            </a:r>
          </a:p>
        </p:txBody>
      </p:sp>
      <p:pic>
        <p:nvPicPr>
          <p:cNvPr id="460" name="Shape 4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8207" y="3334082"/>
            <a:ext cx="7041681" cy="10574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Shape 461"/>
          <p:cNvCxnSpPr/>
          <p:nvPr/>
        </p:nvCxnSpPr>
        <p:spPr>
          <a:xfrm>
            <a:off x="4758023" y="4478156"/>
            <a:ext cx="0" cy="43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62" name="Shape 4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8553" y="4996281"/>
            <a:ext cx="7059111" cy="1080652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 txBox="1"/>
          <p:nvPr/>
        </p:nvSpPr>
        <p:spPr>
          <a:xfrm>
            <a:off x="5077914" y="4417037"/>
            <a:ext cx="1928100" cy="55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train more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209101" y="313467"/>
            <a:ext cx="1080599" cy="67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at first:</a:t>
            </a:r>
          </a:p>
        </p:txBody>
      </p:sp>
    </p:spTree>
    <p:extLst>
      <p:ext uri="{BB962C8B-B14F-4D97-AF65-F5344CB8AC3E}">
        <p14:creationId xmlns:p14="http://schemas.microsoft.com/office/powerpoint/2010/main" val="28331508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Shape 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00" y="155501"/>
            <a:ext cx="4005117" cy="5833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Shape 4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315" y="155500"/>
            <a:ext cx="4144761" cy="4587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3896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Shape 4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249" y="978317"/>
            <a:ext cx="7438175" cy="403243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78" name="Shape 478"/>
          <p:cNvSpPr txBox="1"/>
          <p:nvPr/>
        </p:nvSpPr>
        <p:spPr>
          <a:xfrm>
            <a:off x="1436138" y="60500"/>
            <a:ext cx="6554399" cy="7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1"/>
                </a:solidFill>
              </a:rPr>
              <a:t>open source textbook on algebraic geometry</a:t>
            </a:r>
          </a:p>
        </p:txBody>
      </p:sp>
      <p:sp>
        <p:nvSpPr>
          <p:cNvPr id="479" name="Shape 479"/>
          <p:cNvSpPr txBox="1"/>
          <p:nvPr/>
        </p:nvSpPr>
        <p:spPr>
          <a:xfrm>
            <a:off x="1999575" y="5313049"/>
            <a:ext cx="2945400" cy="8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Latex source</a:t>
            </a:r>
          </a:p>
        </p:txBody>
      </p:sp>
      <p:cxnSp>
        <p:nvCxnSpPr>
          <p:cNvPr id="480" name="Shape 480"/>
          <p:cNvCxnSpPr/>
          <p:nvPr/>
        </p:nvCxnSpPr>
        <p:spPr>
          <a:xfrm rot="10800000" flipH="1">
            <a:off x="4095426" y="5010750"/>
            <a:ext cx="809099" cy="593599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2394104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Shape 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13" y="974689"/>
            <a:ext cx="7802373" cy="50569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2781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6" y="934497"/>
            <a:ext cx="7788051" cy="5038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54565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850" y="874207"/>
            <a:ext cx="7188148" cy="5020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96859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Shape 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25" y="964641"/>
            <a:ext cx="4989000" cy="5072757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Shape 505"/>
          <p:cNvSpPr txBox="1"/>
          <p:nvPr/>
        </p:nvSpPr>
        <p:spPr>
          <a:xfrm>
            <a:off x="5831200" y="1151419"/>
            <a:ext cx="2754600" cy="469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Generated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C code</a:t>
            </a:r>
          </a:p>
        </p:txBody>
      </p:sp>
    </p:spTree>
    <p:extLst>
      <p:ext uri="{BB962C8B-B14F-4D97-AF65-F5344CB8AC3E}">
        <p14:creationId xmlns:p14="http://schemas.microsoft.com/office/powerpoint/2010/main" val="331435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241676" y="1054767"/>
            <a:ext cx="8605441" cy="53697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RNNs can be unrolled across multiple time steps.</a:t>
            </a:r>
          </a:p>
          <a:p>
            <a:pPr lvl="0" rtl="0">
              <a:spcBef>
                <a:spcPts val="0"/>
              </a:spcBef>
              <a:buNone/>
            </a:pPr>
            <a:endParaRPr lang="en-US" sz="2400" dirty="0"/>
          </a:p>
          <a:p>
            <a:pPr lvl="0" rtl="0">
              <a:spcBef>
                <a:spcPts val="0"/>
              </a:spcBef>
              <a:buNone/>
            </a:pPr>
            <a:endParaRPr lang="en-US" sz="2400" dirty="0" smtClean="0"/>
          </a:p>
          <a:p>
            <a:pPr lvl="0" rtl="0">
              <a:spcBef>
                <a:spcPts val="0"/>
              </a:spcBef>
              <a:buNone/>
            </a:pPr>
            <a:endParaRPr lang="en-US" sz="2400" dirty="0"/>
          </a:p>
          <a:p>
            <a:pPr lvl="0" rtl="0">
              <a:spcBef>
                <a:spcPts val="0"/>
              </a:spcBef>
              <a:buNone/>
            </a:pPr>
            <a:endParaRPr lang="en-US" sz="2400" dirty="0" smtClean="0"/>
          </a:p>
          <a:p>
            <a:pPr lvl="0" rtl="0">
              <a:spcBef>
                <a:spcPts val="0"/>
              </a:spcBef>
              <a:buNone/>
            </a:pPr>
            <a:endParaRPr lang="en-US" sz="2400" dirty="0"/>
          </a:p>
          <a:p>
            <a:pPr lvl="0" rtl="0">
              <a:spcBef>
                <a:spcPts val="0"/>
              </a:spcBef>
              <a:buNone/>
            </a:pPr>
            <a:endParaRPr lang="en-US" sz="2400" dirty="0" smtClean="0"/>
          </a:p>
          <a:p>
            <a:pPr lvl="0" rtl="0">
              <a:spcBef>
                <a:spcPts val="0"/>
              </a:spcBef>
              <a:buNone/>
            </a:pPr>
            <a:endParaRPr lang="en-US" sz="240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This produces a DAG which</a:t>
            </a:r>
            <a:br>
              <a:rPr lang="en-US" sz="2400" dirty="0" smtClean="0"/>
            </a:br>
            <a:r>
              <a:rPr lang="en-US" sz="2400" dirty="0" smtClean="0"/>
              <a:t>supports backpropagation</a:t>
            </a:r>
            <a:r>
              <a:rPr lang="en-US" sz="2400" dirty="0" smtClean="0"/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40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But </a:t>
            </a:r>
            <a:r>
              <a:rPr lang="en-US" sz="2400" smtClean="0"/>
              <a:t>its </a:t>
            </a:r>
            <a:r>
              <a:rPr lang="en-US" sz="2400" smtClean="0"/>
              <a:t>size </a:t>
            </a:r>
            <a:r>
              <a:rPr lang="en-US" sz="2400" dirty="0" smtClean="0"/>
              <a:t>depends on the </a:t>
            </a:r>
            <a:br>
              <a:rPr lang="en-US" sz="2400" dirty="0" smtClean="0"/>
            </a:br>
            <a:r>
              <a:rPr lang="en-US" sz="2400" dirty="0" smtClean="0"/>
              <a:t>input sequence length. 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hape 124"/>
          <p:cNvSpPr txBox="1"/>
          <p:nvPr/>
        </p:nvSpPr>
        <p:spPr>
          <a:xfrm>
            <a:off x="115976" y="156298"/>
            <a:ext cx="7544699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Unrolling RNNs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54749" y="198488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75013" y="2257750"/>
            <a:ext cx="12797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592521" y="2248081"/>
            <a:ext cx="10888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1347491" y="2581389"/>
            <a:ext cx="1587022" cy="754052"/>
          </a:xfrm>
          <a:custGeom>
            <a:avLst/>
            <a:gdLst>
              <a:gd name="connsiteX0" fmla="*/ 1369873 w 1756698"/>
              <a:gd name="connsiteY0" fmla="*/ 0 h 696949"/>
              <a:gd name="connsiteX1" fmla="*/ 1690507 w 1756698"/>
              <a:gd name="connsiteY1" fmla="*/ 261257 h 696949"/>
              <a:gd name="connsiteX2" fmla="*/ 1738008 w 1756698"/>
              <a:gd name="connsiteY2" fmla="*/ 534390 h 696949"/>
              <a:gd name="connsiteX3" fmla="*/ 1678631 w 1756698"/>
              <a:gd name="connsiteY3" fmla="*/ 641268 h 696949"/>
              <a:gd name="connsiteX4" fmla="*/ 954236 w 1756698"/>
              <a:gd name="connsiteY4" fmla="*/ 688769 h 696949"/>
              <a:gd name="connsiteX5" fmla="*/ 111088 w 1756698"/>
              <a:gd name="connsiteY5" fmla="*/ 475013 h 696949"/>
              <a:gd name="connsiteX6" fmla="*/ 51712 w 1756698"/>
              <a:gd name="connsiteY6" fmla="*/ 154380 h 696949"/>
              <a:gd name="connsiteX7" fmla="*/ 502974 w 1756698"/>
              <a:gd name="connsiteY7" fmla="*/ 0 h 696949"/>
              <a:gd name="connsiteX0" fmla="*/ 1356298 w 1760924"/>
              <a:gd name="connsiteY0" fmla="*/ 0 h 676237"/>
              <a:gd name="connsiteX1" fmla="*/ 1676932 w 1760924"/>
              <a:gd name="connsiteY1" fmla="*/ 261257 h 676237"/>
              <a:gd name="connsiteX2" fmla="*/ 1724433 w 1760924"/>
              <a:gd name="connsiteY2" fmla="*/ 534390 h 676237"/>
              <a:gd name="connsiteX3" fmla="*/ 1665056 w 1760924"/>
              <a:gd name="connsiteY3" fmla="*/ 641268 h 676237"/>
              <a:gd name="connsiteX4" fmla="*/ 679404 w 1760924"/>
              <a:gd name="connsiteY4" fmla="*/ 665019 h 676237"/>
              <a:gd name="connsiteX5" fmla="*/ 97513 w 1760924"/>
              <a:gd name="connsiteY5" fmla="*/ 475013 h 676237"/>
              <a:gd name="connsiteX6" fmla="*/ 38137 w 1760924"/>
              <a:gd name="connsiteY6" fmla="*/ 154380 h 676237"/>
              <a:gd name="connsiteX7" fmla="*/ 489399 w 1760924"/>
              <a:gd name="connsiteY7" fmla="*/ 0 h 676237"/>
              <a:gd name="connsiteX0" fmla="*/ 1356298 w 1750387"/>
              <a:gd name="connsiteY0" fmla="*/ 0 h 700248"/>
              <a:gd name="connsiteX1" fmla="*/ 1676932 w 1750387"/>
              <a:gd name="connsiteY1" fmla="*/ 261257 h 700248"/>
              <a:gd name="connsiteX2" fmla="*/ 1724433 w 1750387"/>
              <a:gd name="connsiteY2" fmla="*/ 534390 h 700248"/>
              <a:gd name="connsiteX3" fmla="*/ 1344422 w 1750387"/>
              <a:gd name="connsiteY3" fmla="*/ 688769 h 700248"/>
              <a:gd name="connsiteX4" fmla="*/ 679404 w 1750387"/>
              <a:gd name="connsiteY4" fmla="*/ 665019 h 700248"/>
              <a:gd name="connsiteX5" fmla="*/ 97513 w 1750387"/>
              <a:gd name="connsiteY5" fmla="*/ 475013 h 700248"/>
              <a:gd name="connsiteX6" fmla="*/ 38137 w 1750387"/>
              <a:gd name="connsiteY6" fmla="*/ 154380 h 700248"/>
              <a:gd name="connsiteX7" fmla="*/ 489399 w 1750387"/>
              <a:gd name="connsiteY7" fmla="*/ 0 h 700248"/>
              <a:gd name="connsiteX0" fmla="*/ 1356298 w 1741009"/>
              <a:gd name="connsiteY0" fmla="*/ 0 h 700248"/>
              <a:gd name="connsiteX1" fmla="*/ 1641306 w 1741009"/>
              <a:gd name="connsiteY1" fmla="*/ 201881 h 700248"/>
              <a:gd name="connsiteX2" fmla="*/ 1724433 w 1741009"/>
              <a:gd name="connsiteY2" fmla="*/ 534390 h 700248"/>
              <a:gd name="connsiteX3" fmla="*/ 1344422 w 1741009"/>
              <a:gd name="connsiteY3" fmla="*/ 688769 h 700248"/>
              <a:gd name="connsiteX4" fmla="*/ 679404 w 1741009"/>
              <a:gd name="connsiteY4" fmla="*/ 665019 h 700248"/>
              <a:gd name="connsiteX5" fmla="*/ 97513 w 1741009"/>
              <a:gd name="connsiteY5" fmla="*/ 475013 h 700248"/>
              <a:gd name="connsiteX6" fmla="*/ 38137 w 1741009"/>
              <a:gd name="connsiteY6" fmla="*/ 154380 h 700248"/>
              <a:gd name="connsiteX7" fmla="*/ 489399 w 1741009"/>
              <a:gd name="connsiteY7" fmla="*/ 0 h 700248"/>
              <a:gd name="connsiteX0" fmla="*/ 1356298 w 1741009"/>
              <a:gd name="connsiteY0" fmla="*/ 0 h 700248"/>
              <a:gd name="connsiteX1" fmla="*/ 1641306 w 1741009"/>
              <a:gd name="connsiteY1" fmla="*/ 201881 h 700248"/>
              <a:gd name="connsiteX2" fmla="*/ 1724433 w 1741009"/>
              <a:gd name="connsiteY2" fmla="*/ 534390 h 700248"/>
              <a:gd name="connsiteX3" fmla="*/ 1344422 w 1741009"/>
              <a:gd name="connsiteY3" fmla="*/ 688769 h 700248"/>
              <a:gd name="connsiteX4" fmla="*/ 679404 w 1741009"/>
              <a:gd name="connsiteY4" fmla="*/ 665019 h 700248"/>
              <a:gd name="connsiteX5" fmla="*/ 97513 w 1741009"/>
              <a:gd name="connsiteY5" fmla="*/ 475013 h 700248"/>
              <a:gd name="connsiteX6" fmla="*/ 38137 w 1741009"/>
              <a:gd name="connsiteY6" fmla="*/ 154380 h 700248"/>
              <a:gd name="connsiteX7" fmla="*/ 489399 w 1741009"/>
              <a:gd name="connsiteY7" fmla="*/ 0 h 700248"/>
              <a:gd name="connsiteX0" fmla="*/ 1356298 w 1692903"/>
              <a:gd name="connsiteY0" fmla="*/ 0 h 698496"/>
              <a:gd name="connsiteX1" fmla="*/ 1641306 w 1692903"/>
              <a:gd name="connsiteY1" fmla="*/ 201881 h 698496"/>
              <a:gd name="connsiteX2" fmla="*/ 1665057 w 1692903"/>
              <a:gd name="connsiteY2" fmla="*/ 558141 h 698496"/>
              <a:gd name="connsiteX3" fmla="*/ 1344422 w 1692903"/>
              <a:gd name="connsiteY3" fmla="*/ 688769 h 698496"/>
              <a:gd name="connsiteX4" fmla="*/ 679404 w 1692903"/>
              <a:gd name="connsiteY4" fmla="*/ 665019 h 698496"/>
              <a:gd name="connsiteX5" fmla="*/ 97513 w 1692903"/>
              <a:gd name="connsiteY5" fmla="*/ 475013 h 698496"/>
              <a:gd name="connsiteX6" fmla="*/ 38137 w 1692903"/>
              <a:gd name="connsiteY6" fmla="*/ 154380 h 698496"/>
              <a:gd name="connsiteX7" fmla="*/ 489399 w 1692903"/>
              <a:gd name="connsiteY7" fmla="*/ 0 h 698496"/>
              <a:gd name="connsiteX0" fmla="*/ 1356298 w 1671379"/>
              <a:gd name="connsiteY0" fmla="*/ 0 h 699372"/>
              <a:gd name="connsiteX1" fmla="*/ 1641306 w 1671379"/>
              <a:gd name="connsiteY1" fmla="*/ 201881 h 699372"/>
              <a:gd name="connsiteX2" fmla="*/ 1629431 w 1671379"/>
              <a:gd name="connsiteY2" fmla="*/ 546266 h 699372"/>
              <a:gd name="connsiteX3" fmla="*/ 1344422 w 1671379"/>
              <a:gd name="connsiteY3" fmla="*/ 688769 h 699372"/>
              <a:gd name="connsiteX4" fmla="*/ 679404 w 1671379"/>
              <a:gd name="connsiteY4" fmla="*/ 665019 h 699372"/>
              <a:gd name="connsiteX5" fmla="*/ 97513 w 1671379"/>
              <a:gd name="connsiteY5" fmla="*/ 475013 h 699372"/>
              <a:gd name="connsiteX6" fmla="*/ 38137 w 1671379"/>
              <a:gd name="connsiteY6" fmla="*/ 154380 h 699372"/>
              <a:gd name="connsiteX7" fmla="*/ 489399 w 1671379"/>
              <a:gd name="connsiteY7" fmla="*/ 0 h 699372"/>
              <a:gd name="connsiteX0" fmla="*/ 1356298 w 1678416"/>
              <a:gd name="connsiteY0" fmla="*/ 0 h 691169"/>
              <a:gd name="connsiteX1" fmla="*/ 1641306 w 1678416"/>
              <a:gd name="connsiteY1" fmla="*/ 201881 h 691169"/>
              <a:gd name="connsiteX2" fmla="*/ 1629431 w 1678416"/>
              <a:gd name="connsiteY2" fmla="*/ 546266 h 691169"/>
              <a:gd name="connsiteX3" fmla="*/ 1225669 w 1678416"/>
              <a:gd name="connsiteY3" fmla="*/ 676893 h 691169"/>
              <a:gd name="connsiteX4" fmla="*/ 679404 w 1678416"/>
              <a:gd name="connsiteY4" fmla="*/ 665019 h 691169"/>
              <a:gd name="connsiteX5" fmla="*/ 97513 w 1678416"/>
              <a:gd name="connsiteY5" fmla="*/ 475013 h 691169"/>
              <a:gd name="connsiteX6" fmla="*/ 38137 w 1678416"/>
              <a:gd name="connsiteY6" fmla="*/ 154380 h 691169"/>
              <a:gd name="connsiteX7" fmla="*/ 489399 w 1678416"/>
              <a:gd name="connsiteY7" fmla="*/ 0 h 691169"/>
              <a:gd name="connsiteX0" fmla="*/ 1309444 w 1631562"/>
              <a:gd name="connsiteY0" fmla="*/ 0 h 691169"/>
              <a:gd name="connsiteX1" fmla="*/ 1594452 w 1631562"/>
              <a:gd name="connsiteY1" fmla="*/ 201881 h 691169"/>
              <a:gd name="connsiteX2" fmla="*/ 1582577 w 1631562"/>
              <a:gd name="connsiteY2" fmla="*/ 546266 h 691169"/>
              <a:gd name="connsiteX3" fmla="*/ 1178815 w 1631562"/>
              <a:gd name="connsiteY3" fmla="*/ 676893 h 691169"/>
              <a:gd name="connsiteX4" fmla="*/ 632550 w 1631562"/>
              <a:gd name="connsiteY4" fmla="*/ 665019 h 691169"/>
              <a:gd name="connsiteX5" fmla="*/ 50659 w 1631562"/>
              <a:gd name="connsiteY5" fmla="*/ 475013 h 691169"/>
              <a:gd name="connsiteX6" fmla="*/ 74411 w 1631562"/>
              <a:gd name="connsiteY6" fmla="*/ 166255 h 691169"/>
              <a:gd name="connsiteX7" fmla="*/ 442545 w 1631562"/>
              <a:gd name="connsiteY7" fmla="*/ 0 h 691169"/>
              <a:gd name="connsiteX0" fmla="*/ 1279654 w 1601772"/>
              <a:gd name="connsiteY0" fmla="*/ 0 h 689263"/>
              <a:gd name="connsiteX1" fmla="*/ 1564662 w 1601772"/>
              <a:gd name="connsiteY1" fmla="*/ 201881 h 689263"/>
              <a:gd name="connsiteX2" fmla="*/ 1552787 w 1601772"/>
              <a:gd name="connsiteY2" fmla="*/ 546266 h 689263"/>
              <a:gd name="connsiteX3" fmla="*/ 1149025 w 1601772"/>
              <a:gd name="connsiteY3" fmla="*/ 676893 h 689263"/>
              <a:gd name="connsiteX4" fmla="*/ 602760 w 1601772"/>
              <a:gd name="connsiteY4" fmla="*/ 665019 h 689263"/>
              <a:gd name="connsiteX5" fmla="*/ 68371 w 1601772"/>
              <a:gd name="connsiteY5" fmla="*/ 510639 h 689263"/>
              <a:gd name="connsiteX6" fmla="*/ 44621 w 1601772"/>
              <a:gd name="connsiteY6" fmla="*/ 166255 h 689263"/>
              <a:gd name="connsiteX7" fmla="*/ 412755 w 1601772"/>
              <a:gd name="connsiteY7" fmla="*/ 0 h 689263"/>
              <a:gd name="connsiteX0" fmla="*/ 1263407 w 1585525"/>
              <a:gd name="connsiteY0" fmla="*/ 0 h 687574"/>
              <a:gd name="connsiteX1" fmla="*/ 1548415 w 1585525"/>
              <a:gd name="connsiteY1" fmla="*/ 201881 h 687574"/>
              <a:gd name="connsiteX2" fmla="*/ 1536540 w 1585525"/>
              <a:gd name="connsiteY2" fmla="*/ 546266 h 687574"/>
              <a:gd name="connsiteX3" fmla="*/ 1132778 w 1585525"/>
              <a:gd name="connsiteY3" fmla="*/ 676893 h 687574"/>
              <a:gd name="connsiteX4" fmla="*/ 586513 w 1585525"/>
              <a:gd name="connsiteY4" fmla="*/ 665019 h 687574"/>
              <a:gd name="connsiteX5" fmla="*/ 87750 w 1585525"/>
              <a:gd name="connsiteY5" fmla="*/ 546265 h 687574"/>
              <a:gd name="connsiteX6" fmla="*/ 28374 w 1585525"/>
              <a:gd name="connsiteY6" fmla="*/ 166255 h 687574"/>
              <a:gd name="connsiteX7" fmla="*/ 396508 w 1585525"/>
              <a:gd name="connsiteY7" fmla="*/ 0 h 687574"/>
              <a:gd name="connsiteX0" fmla="*/ 1263407 w 1585525"/>
              <a:gd name="connsiteY0" fmla="*/ 0 h 730665"/>
              <a:gd name="connsiteX1" fmla="*/ 1548415 w 1585525"/>
              <a:gd name="connsiteY1" fmla="*/ 201881 h 730665"/>
              <a:gd name="connsiteX2" fmla="*/ 1536540 w 1585525"/>
              <a:gd name="connsiteY2" fmla="*/ 546266 h 730665"/>
              <a:gd name="connsiteX3" fmla="*/ 1132778 w 1585525"/>
              <a:gd name="connsiteY3" fmla="*/ 676893 h 730665"/>
              <a:gd name="connsiteX4" fmla="*/ 586513 w 1585525"/>
              <a:gd name="connsiteY4" fmla="*/ 724395 h 730665"/>
              <a:gd name="connsiteX5" fmla="*/ 87750 w 1585525"/>
              <a:gd name="connsiteY5" fmla="*/ 546265 h 730665"/>
              <a:gd name="connsiteX6" fmla="*/ 28374 w 1585525"/>
              <a:gd name="connsiteY6" fmla="*/ 166255 h 730665"/>
              <a:gd name="connsiteX7" fmla="*/ 396508 w 1585525"/>
              <a:gd name="connsiteY7" fmla="*/ 0 h 730665"/>
              <a:gd name="connsiteX0" fmla="*/ 1263407 w 1587022"/>
              <a:gd name="connsiteY0" fmla="*/ 0 h 754052"/>
              <a:gd name="connsiteX1" fmla="*/ 1548415 w 1587022"/>
              <a:gd name="connsiteY1" fmla="*/ 201881 h 754052"/>
              <a:gd name="connsiteX2" fmla="*/ 1536540 w 1587022"/>
              <a:gd name="connsiteY2" fmla="*/ 546266 h 754052"/>
              <a:gd name="connsiteX3" fmla="*/ 1109027 w 1587022"/>
              <a:gd name="connsiteY3" fmla="*/ 736269 h 754052"/>
              <a:gd name="connsiteX4" fmla="*/ 586513 w 1587022"/>
              <a:gd name="connsiteY4" fmla="*/ 724395 h 754052"/>
              <a:gd name="connsiteX5" fmla="*/ 87750 w 1587022"/>
              <a:gd name="connsiteY5" fmla="*/ 546265 h 754052"/>
              <a:gd name="connsiteX6" fmla="*/ 28374 w 1587022"/>
              <a:gd name="connsiteY6" fmla="*/ 166255 h 754052"/>
              <a:gd name="connsiteX7" fmla="*/ 396508 w 1587022"/>
              <a:gd name="connsiteY7" fmla="*/ 0 h 7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7022" h="754052">
                <a:moveTo>
                  <a:pt x="1263407" y="0"/>
                </a:moveTo>
                <a:cubicBezTo>
                  <a:pt x="1452422" y="74221"/>
                  <a:pt x="1502893" y="110837"/>
                  <a:pt x="1548415" y="201881"/>
                </a:cubicBezTo>
                <a:cubicBezTo>
                  <a:pt x="1593937" y="292925"/>
                  <a:pt x="1609771" y="457201"/>
                  <a:pt x="1536540" y="546266"/>
                </a:cubicBezTo>
                <a:cubicBezTo>
                  <a:pt x="1463309" y="635331"/>
                  <a:pt x="1267365" y="706581"/>
                  <a:pt x="1109027" y="736269"/>
                </a:cubicBezTo>
                <a:cubicBezTo>
                  <a:pt x="950689" y="765957"/>
                  <a:pt x="756726" y="756062"/>
                  <a:pt x="586513" y="724395"/>
                </a:cubicBezTo>
                <a:cubicBezTo>
                  <a:pt x="416300" y="692728"/>
                  <a:pt x="180773" y="639288"/>
                  <a:pt x="87750" y="546265"/>
                </a:cubicBezTo>
                <a:cubicBezTo>
                  <a:pt x="-5273" y="453242"/>
                  <a:pt x="-23086" y="257299"/>
                  <a:pt x="28374" y="166255"/>
                </a:cubicBezTo>
                <a:cubicBezTo>
                  <a:pt x="79834" y="75211"/>
                  <a:pt x="396508" y="0"/>
                  <a:pt x="396508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48046" y="1702204"/>
                <a:ext cx="6086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46" y="1702204"/>
                <a:ext cx="60862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865111" y="1702204"/>
                <a:ext cx="6108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11" y="1702204"/>
                <a:ext cx="610873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2865111" y="2444083"/>
                <a:ext cx="62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11" y="2444083"/>
                <a:ext cx="620170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487970" y="2439639"/>
                <a:ext cx="9632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70" y="2439639"/>
                <a:ext cx="963212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1209083" y="3341348"/>
            <a:ext cx="1922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One-step delay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6217892" y="1984880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951718" y="2508922"/>
            <a:ext cx="12797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055664" y="2248080"/>
            <a:ext cx="10888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124751" y="1953376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751" y="1953376"/>
                <a:ext cx="57272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7328254" y="1702203"/>
                <a:ext cx="574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54" y="1702203"/>
                <a:ext cx="574452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7328254" y="2444082"/>
                <a:ext cx="5837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54" y="2444082"/>
                <a:ext cx="583750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6239725" y="3392307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973551" y="3916349"/>
            <a:ext cx="12797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077497" y="3655507"/>
            <a:ext cx="10888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146584" y="3360803"/>
                <a:ext cx="5656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584" y="3360803"/>
                <a:ext cx="565604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7350087" y="3109630"/>
                <a:ext cx="5673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087" y="3109630"/>
                <a:ext cx="567335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/>
              <p:cNvSpPr/>
              <p:nvPr/>
            </p:nvSpPr>
            <p:spPr>
              <a:xfrm>
                <a:off x="7350087" y="3851509"/>
                <a:ext cx="5766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087" y="3851509"/>
                <a:ext cx="576633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6231454" y="4829389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965280" y="5353431"/>
            <a:ext cx="12797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069226" y="5092589"/>
            <a:ext cx="10888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5138313" y="4797885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313" y="4797885"/>
                <a:ext cx="572721" cy="461665"/>
              </a:xfrm>
              <a:prstGeom prst="rect">
                <a:avLst/>
              </a:prstGeom>
              <a:blipFill rotWithShape="1"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341816" y="4546712"/>
                <a:ext cx="574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816" y="4546712"/>
                <a:ext cx="574452" cy="461665"/>
              </a:xfrm>
              <a:prstGeom prst="rect">
                <a:avLst/>
              </a:prstGeom>
              <a:blipFill rotWithShape="1">
                <a:blip r:embed="rId1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/>
              <p:cNvSpPr/>
              <p:nvPr/>
            </p:nvSpPr>
            <p:spPr>
              <a:xfrm>
                <a:off x="7341816" y="5288591"/>
                <a:ext cx="5837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816" y="5288591"/>
                <a:ext cx="583750" cy="461665"/>
              </a:xfrm>
              <a:prstGeom prst="rect">
                <a:avLst/>
              </a:prstGeom>
              <a:blipFill rotWithShape="1"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/>
          <p:cNvSpPr/>
          <p:nvPr/>
        </p:nvSpPr>
        <p:spPr>
          <a:xfrm>
            <a:off x="5925688" y="2541319"/>
            <a:ext cx="1343067" cy="1033154"/>
          </a:xfrm>
          <a:custGeom>
            <a:avLst/>
            <a:gdLst>
              <a:gd name="connsiteX0" fmla="*/ 1128911 w 1372947"/>
              <a:gd name="connsiteY0" fmla="*/ 0 h 1033154"/>
              <a:gd name="connsiteX1" fmla="*/ 1354542 w 1372947"/>
              <a:gd name="connsiteY1" fmla="*/ 213756 h 1033154"/>
              <a:gd name="connsiteX2" fmla="*/ 701399 w 1372947"/>
              <a:gd name="connsiteY2" fmla="*/ 486889 h 1033154"/>
              <a:gd name="connsiteX3" fmla="*/ 12630 w 1372947"/>
              <a:gd name="connsiteY3" fmla="*/ 771897 h 1033154"/>
              <a:gd name="connsiteX4" fmla="*/ 321388 w 1372947"/>
              <a:gd name="connsiteY4" fmla="*/ 1033154 h 1033154"/>
              <a:gd name="connsiteX0" fmla="*/ 1128911 w 1355598"/>
              <a:gd name="connsiteY0" fmla="*/ 0 h 1033154"/>
              <a:gd name="connsiteX1" fmla="*/ 1354542 w 1355598"/>
              <a:gd name="connsiteY1" fmla="*/ 213756 h 1033154"/>
              <a:gd name="connsiteX2" fmla="*/ 701399 w 1355598"/>
              <a:gd name="connsiteY2" fmla="*/ 486889 h 1033154"/>
              <a:gd name="connsiteX3" fmla="*/ 12630 w 1355598"/>
              <a:gd name="connsiteY3" fmla="*/ 771897 h 1033154"/>
              <a:gd name="connsiteX4" fmla="*/ 321388 w 1355598"/>
              <a:gd name="connsiteY4" fmla="*/ 1033154 h 1033154"/>
              <a:gd name="connsiteX0" fmla="*/ 1116380 w 1343067"/>
              <a:gd name="connsiteY0" fmla="*/ 0 h 1033154"/>
              <a:gd name="connsiteX1" fmla="*/ 1342011 w 1343067"/>
              <a:gd name="connsiteY1" fmla="*/ 213756 h 1033154"/>
              <a:gd name="connsiteX2" fmla="*/ 688868 w 1343067"/>
              <a:gd name="connsiteY2" fmla="*/ 486889 h 1033154"/>
              <a:gd name="connsiteX3" fmla="*/ 99 w 1343067"/>
              <a:gd name="connsiteY3" fmla="*/ 771897 h 1033154"/>
              <a:gd name="connsiteX4" fmla="*/ 308857 w 1343067"/>
              <a:gd name="connsiteY4" fmla="*/ 1033154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67" h="1033154">
                <a:moveTo>
                  <a:pt x="1116380" y="0"/>
                </a:moveTo>
                <a:cubicBezTo>
                  <a:pt x="1264821" y="66304"/>
                  <a:pt x="1353886" y="49481"/>
                  <a:pt x="1342011" y="213756"/>
                </a:cubicBezTo>
                <a:cubicBezTo>
                  <a:pt x="1330136" y="378031"/>
                  <a:pt x="688868" y="486889"/>
                  <a:pt x="688868" y="486889"/>
                </a:cubicBezTo>
                <a:cubicBezTo>
                  <a:pt x="465216" y="579913"/>
                  <a:pt x="-7818" y="573975"/>
                  <a:pt x="99" y="771897"/>
                </a:cubicBezTo>
                <a:cubicBezTo>
                  <a:pt x="8016" y="969819"/>
                  <a:pt x="122810" y="948047"/>
                  <a:pt x="308857" y="103315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9" name="Freeform 48"/>
          <p:cNvSpPr/>
          <p:nvPr/>
        </p:nvSpPr>
        <p:spPr>
          <a:xfrm>
            <a:off x="5961853" y="3955933"/>
            <a:ext cx="1343067" cy="1033154"/>
          </a:xfrm>
          <a:custGeom>
            <a:avLst/>
            <a:gdLst>
              <a:gd name="connsiteX0" fmla="*/ 1128911 w 1372947"/>
              <a:gd name="connsiteY0" fmla="*/ 0 h 1033154"/>
              <a:gd name="connsiteX1" fmla="*/ 1354542 w 1372947"/>
              <a:gd name="connsiteY1" fmla="*/ 213756 h 1033154"/>
              <a:gd name="connsiteX2" fmla="*/ 701399 w 1372947"/>
              <a:gd name="connsiteY2" fmla="*/ 486889 h 1033154"/>
              <a:gd name="connsiteX3" fmla="*/ 12630 w 1372947"/>
              <a:gd name="connsiteY3" fmla="*/ 771897 h 1033154"/>
              <a:gd name="connsiteX4" fmla="*/ 321388 w 1372947"/>
              <a:gd name="connsiteY4" fmla="*/ 1033154 h 1033154"/>
              <a:gd name="connsiteX0" fmla="*/ 1128911 w 1355598"/>
              <a:gd name="connsiteY0" fmla="*/ 0 h 1033154"/>
              <a:gd name="connsiteX1" fmla="*/ 1354542 w 1355598"/>
              <a:gd name="connsiteY1" fmla="*/ 213756 h 1033154"/>
              <a:gd name="connsiteX2" fmla="*/ 701399 w 1355598"/>
              <a:gd name="connsiteY2" fmla="*/ 486889 h 1033154"/>
              <a:gd name="connsiteX3" fmla="*/ 12630 w 1355598"/>
              <a:gd name="connsiteY3" fmla="*/ 771897 h 1033154"/>
              <a:gd name="connsiteX4" fmla="*/ 321388 w 1355598"/>
              <a:gd name="connsiteY4" fmla="*/ 1033154 h 1033154"/>
              <a:gd name="connsiteX0" fmla="*/ 1116380 w 1343067"/>
              <a:gd name="connsiteY0" fmla="*/ 0 h 1033154"/>
              <a:gd name="connsiteX1" fmla="*/ 1342011 w 1343067"/>
              <a:gd name="connsiteY1" fmla="*/ 213756 h 1033154"/>
              <a:gd name="connsiteX2" fmla="*/ 688868 w 1343067"/>
              <a:gd name="connsiteY2" fmla="*/ 486889 h 1033154"/>
              <a:gd name="connsiteX3" fmla="*/ 99 w 1343067"/>
              <a:gd name="connsiteY3" fmla="*/ 771897 h 1033154"/>
              <a:gd name="connsiteX4" fmla="*/ 308857 w 1343067"/>
              <a:gd name="connsiteY4" fmla="*/ 1033154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67" h="1033154">
                <a:moveTo>
                  <a:pt x="1116380" y="0"/>
                </a:moveTo>
                <a:cubicBezTo>
                  <a:pt x="1264821" y="66304"/>
                  <a:pt x="1353886" y="49481"/>
                  <a:pt x="1342011" y="213756"/>
                </a:cubicBezTo>
                <a:cubicBezTo>
                  <a:pt x="1330136" y="378031"/>
                  <a:pt x="688868" y="486889"/>
                  <a:pt x="688868" y="486889"/>
                </a:cubicBezTo>
                <a:cubicBezTo>
                  <a:pt x="465216" y="579913"/>
                  <a:pt x="-7818" y="573975"/>
                  <a:pt x="99" y="771897"/>
                </a:cubicBezTo>
                <a:cubicBezTo>
                  <a:pt x="8016" y="969819"/>
                  <a:pt x="122810" y="948047"/>
                  <a:pt x="308857" y="103315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Freeform 49"/>
          <p:cNvSpPr/>
          <p:nvPr/>
        </p:nvSpPr>
        <p:spPr>
          <a:xfrm>
            <a:off x="5961852" y="5353431"/>
            <a:ext cx="1343067" cy="1033154"/>
          </a:xfrm>
          <a:custGeom>
            <a:avLst/>
            <a:gdLst>
              <a:gd name="connsiteX0" fmla="*/ 1128911 w 1372947"/>
              <a:gd name="connsiteY0" fmla="*/ 0 h 1033154"/>
              <a:gd name="connsiteX1" fmla="*/ 1354542 w 1372947"/>
              <a:gd name="connsiteY1" fmla="*/ 213756 h 1033154"/>
              <a:gd name="connsiteX2" fmla="*/ 701399 w 1372947"/>
              <a:gd name="connsiteY2" fmla="*/ 486889 h 1033154"/>
              <a:gd name="connsiteX3" fmla="*/ 12630 w 1372947"/>
              <a:gd name="connsiteY3" fmla="*/ 771897 h 1033154"/>
              <a:gd name="connsiteX4" fmla="*/ 321388 w 1372947"/>
              <a:gd name="connsiteY4" fmla="*/ 1033154 h 1033154"/>
              <a:gd name="connsiteX0" fmla="*/ 1128911 w 1355598"/>
              <a:gd name="connsiteY0" fmla="*/ 0 h 1033154"/>
              <a:gd name="connsiteX1" fmla="*/ 1354542 w 1355598"/>
              <a:gd name="connsiteY1" fmla="*/ 213756 h 1033154"/>
              <a:gd name="connsiteX2" fmla="*/ 701399 w 1355598"/>
              <a:gd name="connsiteY2" fmla="*/ 486889 h 1033154"/>
              <a:gd name="connsiteX3" fmla="*/ 12630 w 1355598"/>
              <a:gd name="connsiteY3" fmla="*/ 771897 h 1033154"/>
              <a:gd name="connsiteX4" fmla="*/ 321388 w 1355598"/>
              <a:gd name="connsiteY4" fmla="*/ 1033154 h 1033154"/>
              <a:gd name="connsiteX0" fmla="*/ 1116380 w 1343067"/>
              <a:gd name="connsiteY0" fmla="*/ 0 h 1033154"/>
              <a:gd name="connsiteX1" fmla="*/ 1342011 w 1343067"/>
              <a:gd name="connsiteY1" fmla="*/ 213756 h 1033154"/>
              <a:gd name="connsiteX2" fmla="*/ 688868 w 1343067"/>
              <a:gd name="connsiteY2" fmla="*/ 486889 h 1033154"/>
              <a:gd name="connsiteX3" fmla="*/ 99 w 1343067"/>
              <a:gd name="connsiteY3" fmla="*/ 771897 h 1033154"/>
              <a:gd name="connsiteX4" fmla="*/ 308857 w 1343067"/>
              <a:gd name="connsiteY4" fmla="*/ 1033154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67" h="1033154">
                <a:moveTo>
                  <a:pt x="1116380" y="0"/>
                </a:moveTo>
                <a:cubicBezTo>
                  <a:pt x="1264821" y="66304"/>
                  <a:pt x="1353886" y="49481"/>
                  <a:pt x="1342011" y="213756"/>
                </a:cubicBezTo>
                <a:cubicBezTo>
                  <a:pt x="1330136" y="378031"/>
                  <a:pt x="688868" y="486889"/>
                  <a:pt x="688868" y="486889"/>
                </a:cubicBezTo>
                <a:cubicBezTo>
                  <a:pt x="465216" y="579913"/>
                  <a:pt x="-7818" y="573975"/>
                  <a:pt x="99" y="771897"/>
                </a:cubicBezTo>
                <a:cubicBezTo>
                  <a:pt x="8016" y="969819"/>
                  <a:pt x="122810" y="948047"/>
                  <a:pt x="308857" y="103315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46933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451" y="1075174"/>
            <a:ext cx="5549149" cy="5020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8831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Shape 5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725" y="1135464"/>
            <a:ext cx="6287524" cy="5005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57788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Shape 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12" y="2355434"/>
            <a:ext cx="8954374" cy="21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/>
          <p:nvPr/>
        </p:nvSpPr>
        <p:spPr>
          <a:xfrm>
            <a:off x="1093750" y="92106"/>
            <a:ext cx="7583699" cy="80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bg1"/>
                </a:solidFill>
              </a:rPr>
              <a:t>Searching for  interpretable cells</a:t>
            </a:r>
          </a:p>
        </p:txBody>
      </p:sp>
      <p:sp>
        <p:nvSpPr>
          <p:cNvPr id="525" name="Shape 525"/>
          <p:cNvSpPr txBox="1"/>
          <p:nvPr/>
        </p:nvSpPr>
        <p:spPr>
          <a:xfrm>
            <a:off x="94825" y="5526601"/>
            <a:ext cx="8424000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i="1" dirty="0"/>
              <a:t>[</a:t>
            </a:r>
            <a:r>
              <a:rPr lang="en" i="1" dirty="0" smtClean="0"/>
              <a:t>Visualizing </a:t>
            </a:r>
            <a:r>
              <a:rPr lang="en" i="1" dirty="0"/>
              <a:t>and Understanding Recurrent Networks, Andrej Karpathy*, Justin Johnson*, Li Fei-Fei]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5571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63" y="2413201"/>
            <a:ext cx="8932275" cy="1673532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 txBox="1"/>
          <p:nvPr/>
        </p:nvSpPr>
        <p:spPr>
          <a:xfrm>
            <a:off x="2973376" y="5148200"/>
            <a:ext cx="5411099" cy="80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quote detection cell</a:t>
            </a:r>
          </a:p>
        </p:txBody>
      </p:sp>
      <p:sp>
        <p:nvSpPr>
          <p:cNvPr id="533" name="Shape 533"/>
          <p:cNvSpPr txBox="1"/>
          <p:nvPr/>
        </p:nvSpPr>
        <p:spPr>
          <a:xfrm>
            <a:off x="953074" y="162445"/>
            <a:ext cx="7583699" cy="80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bg1"/>
                </a:solidFill>
              </a:rPr>
              <a:t>Searching for  interpretable cells</a:t>
            </a:r>
          </a:p>
        </p:txBody>
      </p:sp>
    </p:spTree>
    <p:extLst>
      <p:ext uri="{BB962C8B-B14F-4D97-AF65-F5344CB8AC3E}">
        <p14:creationId xmlns:p14="http://schemas.microsoft.com/office/powerpoint/2010/main" val="33413523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Shape 5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25" y="1869434"/>
            <a:ext cx="8660200" cy="2725933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 txBox="1"/>
          <p:nvPr/>
        </p:nvSpPr>
        <p:spPr>
          <a:xfrm>
            <a:off x="2973376" y="5148200"/>
            <a:ext cx="5411099" cy="80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line length tracking cell</a:t>
            </a:r>
          </a:p>
        </p:txBody>
      </p:sp>
      <p:sp>
        <p:nvSpPr>
          <p:cNvPr id="541" name="Shape 541"/>
          <p:cNvSpPr txBox="1"/>
          <p:nvPr/>
        </p:nvSpPr>
        <p:spPr>
          <a:xfrm>
            <a:off x="943025" y="132300"/>
            <a:ext cx="7583699" cy="80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bg1"/>
                </a:solidFill>
              </a:rPr>
              <a:t>Searching for  interpretable cells</a:t>
            </a:r>
          </a:p>
        </p:txBody>
      </p:sp>
    </p:spTree>
    <p:extLst>
      <p:ext uri="{BB962C8B-B14F-4D97-AF65-F5344CB8AC3E}">
        <p14:creationId xmlns:p14="http://schemas.microsoft.com/office/powerpoint/2010/main" val="35037237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Shape 5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5" y="1711601"/>
            <a:ext cx="8899524" cy="329791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Shape 548"/>
          <p:cNvSpPr txBox="1"/>
          <p:nvPr/>
        </p:nvSpPr>
        <p:spPr>
          <a:xfrm>
            <a:off x="2626451" y="5373667"/>
            <a:ext cx="5411099" cy="80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if statement cell</a:t>
            </a:r>
          </a:p>
        </p:txBody>
      </p:sp>
      <p:sp>
        <p:nvSpPr>
          <p:cNvPr id="549" name="Shape 549"/>
          <p:cNvSpPr txBox="1"/>
          <p:nvPr/>
        </p:nvSpPr>
        <p:spPr>
          <a:xfrm>
            <a:off x="1013364" y="162445"/>
            <a:ext cx="7583699" cy="80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bg1"/>
                </a:solidFill>
              </a:rPr>
              <a:t>Searching for  interpretable cells</a:t>
            </a:r>
          </a:p>
        </p:txBody>
      </p:sp>
    </p:spTree>
    <p:extLst>
      <p:ext uri="{BB962C8B-B14F-4D97-AF65-F5344CB8AC3E}">
        <p14:creationId xmlns:p14="http://schemas.microsoft.com/office/powerpoint/2010/main" val="27580037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Shape 5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718" y="1192518"/>
            <a:ext cx="7503372" cy="4595513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Shape 556"/>
          <p:cNvSpPr/>
          <p:nvPr/>
        </p:nvSpPr>
        <p:spPr>
          <a:xfrm>
            <a:off x="510801" y="1035295"/>
            <a:ext cx="4621799" cy="443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7" name="Shape 557"/>
          <p:cNvSpPr txBox="1"/>
          <p:nvPr/>
        </p:nvSpPr>
        <p:spPr>
          <a:xfrm>
            <a:off x="5249033" y="5058219"/>
            <a:ext cx="4887599" cy="7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quote/comment cell</a:t>
            </a:r>
          </a:p>
        </p:txBody>
      </p:sp>
      <p:sp>
        <p:nvSpPr>
          <p:cNvPr id="558" name="Shape 558"/>
          <p:cNvSpPr txBox="1"/>
          <p:nvPr/>
        </p:nvSpPr>
        <p:spPr>
          <a:xfrm>
            <a:off x="1272950" y="132301"/>
            <a:ext cx="6849899" cy="72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bg1"/>
                </a:solidFill>
              </a:rPr>
              <a:t>Searching for  interpretable cells</a:t>
            </a:r>
          </a:p>
        </p:txBody>
      </p:sp>
    </p:spTree>
    <p:extLst>
      <p:ext uri="{BB962C8B-B14F-4D97-AF65-F5344CB8AC3E}">
        <p14:creationId xmlns:p14="http://schemas.microsoft.com/office/powerpoint/2010/main" val="32267327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/>
        </p:nvSpPr>
        <p:spPr>
          <a:xfrm>
            <a:off x="249950" y="1333000"/>
            <a:ext cx="5117100" cy="49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65" name="Shape 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01" y="2097500"/>
            <a:ext cx="8805349" cy="24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 txBox="1"/>
          <p:nvPr/>
        </p:nvSpPr>
        <p:spPr>
          <a:xfrm>
            <a:off x="5216626" y="5415800"/>
            <a:ext cx="5411099" cy="80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code depth cell</a:t>
            </a:r>
          </a:p>
        </p:txBody>
      </p:sp>
      <p:sp>
        <p:nvSpPr>
          <p:cNvPr id="567" name="Shape 567"/>
          <p:cNvSpPr txBox="1"/>
          <p:nvPr/>
        </p:nvSpPr>
        <p:spPr>
          <a:xfrm>
            <a:off x="943025" y="132300"/>
            <a:ext cx="7583699" cy="80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bg1"/>
                </a:solidFill>
              </a:rPr>
              <a:t>Searching for  interpretable cells</a:t>
            </a:r>
          </a:p>
        </p:txBody>
      </p:sp>
    </p:spTree>
    <p:extLst>
      <p:ext uri="{BB962C8B-B14F-4D97-AF65-F5344CB8AC3E}">
        <p14:creationId xmlns:p14="http://schemas.microsoft.com/office/powerpoint/2010/main" val="7606558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Shape 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452" y="1044536"/>
            <a:ext cx="4503099" cy="2824079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 txBox="1"/>
          <p:nvPr/>
        </p:nvSpPr>
        <p:spPr>
          <a:xfrm>
            <a:off x="0" y="3875313"/>
            <a:ext cx="8757126" cy="2354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Explain Images with Multimodal Recurrent Neural Networks, Mao et al.</a:t>
            </a: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Deep Visual-Semantic Alignments for Generating Image Descriptions, Karpathy and Fei-Fei</a:t>
            </a: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Show and Tell: A Neural Image Caption Generator, Vinyals et al.</a:t>
            </a: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Long-term Recurrent Convolutional Networks for Visual Recognition and Description, Donahue et al.</a:t>
            </a: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Learning a Recurrent Visual Representation for Image Caption Generation, Chen and </a:t>
            </a:r>
            <a:r>
              <a:rPr lang="en" dirty="0" smtClean="0"/>
              <a:t>Zitnick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75" name="Shape 575"/>
          <p:cNvSpPr txBox="1"/>
          <p:nvPr/>
        </p:nvSpPr>
        <p:spPr>
          <a:xfrm>
            <a:off x="226101" y="128367"/>
            <a:ext cx="3314399" cy="2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Image Captioning</a:t>
            </a:r>
          </a:p>
        </p:txBody>
      </p:sp>
    </p:spTree>
    <p:extLst>
      <p:ext uri="{BB962C8B-B14F-4D97-AF65-F5344CB8AC3E}">
        <p14:creationId xmlns:p14="http://schemas.microsoft.com/office/powerpoint/2010/main" val="3909112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Shape 581"/>
          <p:cNvGrpSpPr/>
          <p:nvPr/>
        </p:nvGrpSpPr>
        <p:grpSpPr>
          <a:xfrm>
            <a:off x="888851" y="243483"/>
            <a:ext cx="8051099" cy="5008160"/>
            <a:chOff x="1099800" y="453725"/>
            <a:chExt cx="8051099" cy="3756120"/>
          </a:xfrm>
        </p:grpSpPr>
        <p:pic>
          <p:nvPicPr>
            <p:cNvPr id="582" name="Shape 5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80450" y="1029140"/>
              <a:ext cx="4993110" cy="28471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Shape 583"/>
            <p:cNvSpPr/>
            <p:nvPr/>
          </p:nvSpPr>
          <p:spPr>
            <a:xfrm>
              <a:off x="1680450" y="2693893"/>
              <a:ext cx="1990199" cy="942299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841226" y="1099147"/>
              <a:ext cx="2910299" cy="2817300"/>
            </a:xfrm>
            <a:prstGeom prst="rect">
              <a:avLst/>
            </a:prstGeom>
            <a:noFill/>
            <a:ln w="76200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5" name="Shape 585"/>
            <p:cNvSpPr txBox="1"/>
            <p:nvPr/>
          </p:nvSpPr>
          <p:spPr>
            <a:xfrm>
              <a:off x="1099800" y="3938045"/>
              <a:ext cx="6300599" cy="2717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000" b="1">
                  <a:solidFill>
                    <a:srgbClr val="FF0000"/>
                  </a:solidFill>
                </a:rPr>
                <a:t>Convolutional Neural Network</a:t>
              </a:r>
            </a:p>
          </p:txBody>
        </p:sp>
        <p:sp>
          <p:nvSpPr>
            <p:cNvPr id="586" name="Shape 586"/>
            <p:cNvSpPr txBox="1"/>
            <p:nvPr/>
          </p:nvSpPr>
          <p:spPr>
            <a:xfrm>
              <a:off x="3726900" y="453725"/>
              <a:ext cx="5423999" cy="314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000" b="1">
                  <a:solidFill>
                    <a:srgbClr val="38761D"/>
                  </a:solidFill>
                </a:rPr>
                <a:t>Recurrent Neural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8107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2873699" y="1054767"/>
            <a:ext cx="5973417" cy="53697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Usually drawn as: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hape 124"/>
          <p:cNvSpPr txBox="1"/>
          <p:nvPr/>
        </p:nvSpPr>
        <p:spPr>
          <a:xfrm>
            <a:off x="115976" y="156298"/>
            <a:ext cx="7544699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Unrolling RNNs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91513" y="1866323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81891" y="2386940"/>
            <a:ext cx="923184" cy="342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329285" y="2129523"/>
            <a:ext cx="8263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21821" y="1873011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21" y="1873011"/>
                <a:ext cx="572721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601875" y="1583646"/>
                <a:ext cx="574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75" y="1583646"/>
                <a:ext cx="574452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2601875" y="2325525"/>
                <a:ext cx="5837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75" y="2325525"/>
                <a:ext cx="583750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1513346" y="3273750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51118" y="3536950"/>
            <a:ext cx="783968" cy="189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25380" y="3242246"/>
                <a:ext cx="5656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80" y="3242246"/>
                <a:ext cx="565604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2623708" y="2991073"/>
                <a:ext cx="5673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708" y="2991073"/>
                <a:ext cx="567335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/>
              <p:cNvSpPr/>
              <p:nvPr/>
            </p:nvSpPr>
            <p:spPr>
              <a:xfrm>
                <a:off x="2623708" y="3732952"/>
                <a:ext cx="5766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708" y="3732952"/>
                <a:ext cx="576633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1505075" y="4710832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342847" y="4974032"/>
            <a:ext cx="8128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662753" y="4697420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53" y="4697420"/>
                <a:ext cx="572721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615437" y="4428155"/>
                <a:ext cx="574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437" y="4428155"/>
                <a:ext cx="574452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/>
              <p:cNvSpPr/>
              <p:nvPr/>
            </p:nvSpPr>
            <p:spPr>
              <a:xfrm>
                <a:off x="2615437" y="5170034"/>
                <a:ext cx="5837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437" y="5170034"/>
                <a:ext cx="583750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/>
          <p:cNvSpPr/>
          <p:nvPr/>
        </p:nvSpPr>
        <p:spPr>
          <a:xfrm>
            <a:off x="1199309" y="2422762"/>
            <a:ext cx="1343067" cy="1033154"/>
          </a:xfrm>
          <a:custGeom>
            <a:avLst/>
            <a:gdLst>
              <a:gd name="connsiteX0" fmla="*/ 1128911 w 1372947"/>
              <a:gd name="connsiteY0" fmla="*/ 0 h 1033154"/>
              <a:gd name="connsiteX1" fmla="*/ 1354542 w 1372947"/>
              <a:gd name="connsiteY1" fmla="*/ 213756 h 1033154"/>
              <a:gd name="connsiteX2" fmla="*/ 701399 w 1372947"/>
              <a:gd name="connsiteY2" fmla="*/ 486889 h 1033154"/>
              <a:gd name="connsiteX3" fmla="*/ 12630 w 1372947"/>
              <a:gd name="connsiteY3" fmla="*/ 771897 h 1033154"/>
              <a:gd name="connsiteX4" fmla="*/ 321388 w 1372947"/>
              <a:gd name="connsiteY4" fmla="*/ 1033154 h 1033154"/>
              <a:gd name="connsiteX0" fmla="*/ 1128911 w 1355598"/>
              <a:gd name="connsiteY0" fmla="*/ 0 h 1033154"/>
              <a:gd name="connsiteX1" fmla="*/ 1354542 w 1355598"/>
              <a:gd name="connsiteY1" fmla="*/ 213756 h 1033154"/>
              <a:gd name="connsiteX2" fmla="*/ 701399 w 1355598"/>
              <a:gd name="connsiteY2" fmla="*/ 486889 h 1033154"/>
              <a:gd name="connsiteX3" fmla="*/ 12630 w 1355598"/>
              <a:gd name="connsiteY3" fmla="*/ 771897 h 1033154"/>
              <a:gd name="connsiteX4" fmla="*/ 321388 w 1355598"/>
              <a:gd name="connsiteY4" fmla="*/ 1033154 h 1033154"/>
              <a:gd name="connsiteX0" fmla="*/ 1116380 w 1343067"/>
              <a:gd name="connsiteY0" fmla="*/ 0 h 1033154"/>
              <a:gd name="connsiteX1" fmla="*/ 1342011 w 1343067"/>
              <a:gd name="connsiteY1" fmla="*/ 213756 h 1033154"/>
              <a:gd name="connsiteX2" fmla="*/ 688868 w 1343067"/>
              <a:gd name="connsiteY2" fmla="*/ 486889 h 1033154"/>
              <a:gd name="connsiteX3" fmla="*/ 99 w 1343067"/>
              <a:gd name="connsiteY3" fmla="*/ 771897 h 1033154"/>
              <a:gd name="connsiteX4" fmla="*/ 308857 w 1343067"/>
              <a:gd name="connsiteY4" fmla="*/ 1033154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67" h="1033154">
                <a:moveTo>
                  <a:pt x="1116380" y="0"/>
                </a:moveTo>
                <a:cubicBezTo>
                  <a:pt x="1264821" y="66304"/>
                  <a:pt x="1353886" y="49481"/>
                  <a:pt x="1342011" y="213756"/>
                </a:cubicBezTo>
                <a:cubicBezTo>
                  <a:pt x="1330136" y="378031"/>
                  <a:pt x="688868" y="486889"/>
                  <a:pt x="688868" y="486889"/>
                </a:cubicBezTo>
                <a:cubicBezTo>
                  <a:pt x="465216" y="579913"/>
                  <a:pt x="-7818" y="573975"/>
                  <a:pt x="99" y="771897"/>
                </a:cubicBezTo>
                <a:cubicBezTo>
                  <a:pt x="8016" y="969819"/>
                  <a:pt x="122810" y="948047"/>
                  <a:pt x="308857" y="103315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9" name="Freeform 48"/>
          <p:cNvSpPr/>
          <p:nvPr/>
        </p:nvSpPr>
        <p:spPr>
          <a:xfrm>
            <a:off x="1235474" y="3837376"/>
            <a:ext cx="1343067" cy="1033154"/>
          </a:xfrm>
          <a:custGeom>
            <a:avLst/>
            <a:gdLst>
              <a:gd name="connsiteX0" fmla="*/ 1128911 w 1372947"/>
              <a:gd name="connsiteY0" fmla="*/ 0 h 1033154"/>
              <a:gd name="connsiteX1" fmla="*/ 1354542 w 1372947"/>
              <a:gd name="connsiteY1" fmla="*/ 213756 h 1033154"/>
              <a:gd name="connsiteX2" fmla="*/ 701399 w 1372947"/>
              <a:gd name="connsiteY2" fmla="*/ 486889 h 1033154"/>
              <a:gd name="connsiteX3" fmla="*/ 12630 w 1372947"/>
              <a:gd name="connsiteY3" fmla="*/ 771897 h 1033154"/>
              <a:gd name="connsiteX4" fmla="*/ 321388 w 1372947"/>
              <a:gd name="connsiteY4" fmla="*/ 1033154 h 1033154"/>
              <a:gd name="connsiteX0" fmla="*/ 1128911 w 1355598"/>
              <a:gd name="connsiteY0" fmla="*/ 0 h 1033154"/>
              <a:gd name="connsiteX1" fmla="*/ 1354542 w 1355598"/>
              <a:gd name="connsiteY1" fmla="*/ 213756 h 1033154"/>
              <a:gd name="connsiteX2" fmla="*/ 701399 w 1355598"/>
              <a:gd name="connsiteY2" fmla="*/ 486889 h 1033154"/>
              <a:gd name="connsiteX3" fmla="*/ 12630 w 1355598"/>
              <a:gd name="connsiteY3" fmla="*/ 771897 h 1033154"/>
              <a:gd name="connsiteX4" fmla="*/ 321388 w 1355598"/>
              <a:gd name="connsiteY4" fmla="*/ 1033154 h 1033154"/>
              <a:gd name="connsiteX0" fmla="*/ 1116380 w 1343067"/>
              <a:gd name="connsiteY0" fmla="*/ 0 h 1033154"/>
              <a:gd name="connsiteX1" fmla="*/ 1342011 w 1343067"/>
              <a:gd name="connsiteY1" fmla="*/ 213756 h 1033154"/>
              <a:gd name="connsiteX2" fmla="*/ 688868 w 1343067"/>
              <a:gd name="connsiteY2" fmla="*/ 486889 h 1033154"/>
              <a:gd name="connsiteX3" fmla="*/ 99 w 1343067"/>
              <a:gd name="connsiteY3" fmla="*/ 771897 h 1033154"/>
              <a:gd name="connsiteX4" fmla="*/ 308857 w 1343067"/>
              <a:gd name="connsiteY4" fmla="*/ 1033154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67" h="1033154">
                <a:moveTo>
                  <a:pt x="1116380" y="0"/>
                </a:moveTo>
                <a:cubicBezTo>
                  <a:pt x="1264821" y="66304"/>
                  <a:pt x="1353886" y="49481"/>
                  <a:pt x="1342011" y="213756"/>
                </a:cubicBezTo>
                <a:cubicBezTo>
                  <a:pt x="1330136" y="378031"/>
                  <a:pt x="688868" y="486889"/>
                  <a:pt x="688868" y="486889"/>
                </a:cubicBezTo>
                <a:cubicBezTo>
                  <a:pt x="465216" y="579913"/>
                  <a:pt x="-7818" y="573975"/>
                  <a:pt x="99" y="771897"/>
                </a:cubicBezTo>
                <a:cubicBezTo>
                  <a:pt x="8016" y="969819"/>
                  <a:pt x="122810" y="948047"/>
                  <a:pt x="308857" y="103315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Freeform 49"/>
          <p:cNvSpPr/>
          <p:nvPr/>
        </p:nvSpPr>
        <p:spPr>
          <a:xfrm>
            <a:off x="1235473" y="5234874"/>
            <a:ext cx="1343067" cy="1033154"/>
          </a:xfrm>
          <a:custGeom>
            <a:avLst/>
            <a:gdLst>
              <a:gd name="connsiteX0" fmla="*/ 1128911 w 1372947"/>
              <a:gd name="connsiteY0" fmla="*/ 0 h 1033154"/>
              <a:gd name="connsiteX1" fmla="*/ 1354542 w 1372947"/>
              <a:gd name="connsiteY1" fmla="*/ 213756 h 1033154"/>
              <a:gd name="connsiteX2" fmla="*/ 701399 w 1372947"/>
              <a:gd name="connsiteY2" fmla="*/ 486889 h 1033154"/>
              <a:gd name="connsiteX3" fmla="*/ 12630 w 1372947"/>
              <a:gd name="connsiteY3" fmla="*/ 771897 h 1033154"/>
              <a:gd name="connsiteX4" fmla="*/ 321388 w 1372947"/>
              <a:gd name="connsiteY4" fmla="*/ 1033154 h 1033154"/>
              <a:gd name="connsiteX0" fmla="*/ 1128911 w 1355598"/>
              <a:gd name="connsiteY0" fmla="*/ 0 h 1033154"/>
              <a:gd name="connsiteX1" fmla="*/ 1354542 w 1355598"/>
              <a:gd name="connsiteY1" fmla="*/ 213756 h 1033154"/>
              <a:gd name="connsiteX2" fmla="*/ 701399 w 1355598"/>
              <a:gd name="connsiteY2" fmla="*/ 486889 h 1033154"/>
              <a:gd name="connsiteX3" fmla="*/ 12630 w 1355598"/>
              <a:gd name="connsiteY3" fmla="*/ 771897 h 1033154"/>
              <a:gd name="connsiteX4" fmla="*/ 321388 w 1355598"/>
              <a:gd name="connsiteY4" fmla="*/ 1033154 h 1033154"/>
              <a:gd name="connsiteX0" fmla="*/ 1116380 w 1343067"/>
              <a:gd name="connsiteY0" fmla="*/ 0 h 1033154"/>
              <a:gd name="connsiteX1" fmla="*/ 1342011 w 1343067"/>
              <a:gd name="connsiteY1" fmla="*/ 213756 h 1033154"/>
              <a:gd name="connsiteX2" fmla="*/ 688868 w 1343067"/>
              <a:gd name="connsiteY2" fmla="*/ 486889 h 1033154"/>
              <a:gd name="connsiteX3" fmla="*/ 99 w 1343067"/>
              <a:gd name="connsiteY3" fmla="*/ 771897 h 1033154"/>
              <a:gd name="connsiteX4" fmla="*/ 308857 w 1343067"/>
              <a:gd name="connsiteY4" fmla="*/ 1033154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67" h="1033154">
                <a:moveTo>
                  <a:pt x="1116380" y="0"/>
                </a:moveTo>
                <a:cubicBezTo>
                  <a:pt x="1264821" y="66304"/>
                  <a:pt x="1353886" y="49481"/>
                  <a:pt x="1342011" y="213756"/>
                </a:cubicBezTo>
                <a:cubicBezTo>
                  <a:pt x="1330136" y="378031"/>
                  <a:pt x="688868" y="486889"/>
                  <a:pt x="688868" y="486889"/>
                </a:cubicBezTo>
                <a:cubicBezTo>
                  <a:pt x="465216" y="579913"/>
                  <a:pt x="-7818" y="573975"/>
                  <a:pt x="99" y="771897"/>
                </a:cubicBezTo>
                <a:cubicBezTo>
                  <a:pt x="8016" y="969819"/>
                  <a:pt x="122810" y="948047"/>
                  <a:pt x="308857" y="103315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Rectangle 33"/>
          <p:cNvSpPr/>
          <p:nvPr/>
        </p:nvSpPr>
        <p:spPr>
          <a:xfrm>
            <a:off x="4376026" y="3361032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4805643" y="4169623"/>
            <a:ext cx="0" cy="105559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4787877" y="2421253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4805643" y="4527088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643" y="4527088"/>
                <a:ext cx="572721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4919791" y="2712828"/>
                <a:ext cx="574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791" y="2712828"/>
                <a:ext cx="574452" cy="461665"/>
              </a:xfrm>
              <a:prstGeom prst="rect">
                <a:avLst/>
              </a:prstGeom>
              <a:blipFill rotWithShape="1">
                <a:blip r:embed="rId13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/>
              <p:cNvSpPr/>
              <p:nvPr/>
            </p:nvSpPr>
            <p:spPr>
              <a:xfrm>
                <a:off x="5207017" y="3260656"/>
                <a:ext cx="5837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017" y="3260656"/>
                <a:ext cx="583750" cy="461665"/>
              </a:xfrm>
              <a:prstGeom prst="rect">
                <a:avLst/>
              </a:prstGeom>
              <a:blipFill rotWithShape="1"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5207017" y="3765327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5771862" y="3364724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6201479" y="4173315"/>
            <a:ext cx="0" cy="105559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6183713" y="2424945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6201479" y="4530780"/>
                <a:ext cx="565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479" y="4530780"/>
                <a:ext cx="565603" cy="461665"/>
              </a:xfrm>
              <a:prstGeom prst="rect">
                <a:avLst/>
              </a:prstGeom>
              <a:blipFill rotWithShape="1">
                <a:blip r:embed="rId1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6315627" y="2716520"/>
                <a:ext cx="5673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627" y="2716520"/>
                <a:ext cx="567335" cy="461665"/>
              </a:xfrm>
              <a:prstGeom prst="rect">
                <a:avLst/>
              </a:prstGeom>
              <a:blipFill rotWithShape="1"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/>
              <p:cNvSpPr/>
              <p:nvPr/>
            </p:nvSpPr>
            <p:spPr>
              <a:xfrm>
                <a:off x="6602853" y="3264348"/>
                <a:ext cx="5766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53" y="3264348"/>
                <a:ext cx="576633" cy="461665"/>
              </a:xfrm>
              <a:prstGeom prst="rect">
                <a:avLst/>
              </a:prstGeom>
              <a:blipFill rotWithShape="1">
                <a:blip r:embed="rId1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6602853" y="3769019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7167558" y="3386962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7597175" y="4195553"/>
            <a:ext cx="0" cy="105559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7579409" y="2447183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7597175" y="4553018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175" y="4553018"/>
                <a:ext cx="572721" cy="461665"/>
              </a:xfrm>
              <a:prstGeom prst="rect">
                <a:avLst/>
              </a:prstGeom>
              <a:blipFill rotWithShape="1">
                <a:blip r:embed="rId1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7711323" y="2738758"/>
                <a:ext cx="574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323" y="2738758"/>
                <a:ext cx="574452" cy="461665"/>
              </a:xfrm>
              <a:prstGeom prst="rect">
                <a:avLst/>
              </a:prstGeom>
              <a:blipFill rotWithShape="1">
                <a:blip r:embed="rId19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/>
              <p:cNvSpPr/>
              <p:nvPr/>
            </p:nvSpPr>
            <p:spPr>
              <a:xfrm>
                <a:off x="7998549" y="3286586"/>
                <a:ext cx="5837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49" y="3286586"/>
                <a:ext cx="583750" cy="461665"/>
              </a:xfrm>
              <a:prstGeom prst="rect">
                <a:avLst/>
              </a:prstGeom>
              <a:blipFill rotWithShape="1">
                <a:blip r:embed="rId2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7998549" y="3791257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590162" y="3791257"/>
            <a:ext cx="923184" cy="342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629392" y="5252197"/>
            <a:ext cx="923184" cy="342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4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Shape 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325" y="343200"/>
            <a:ext cx="188595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Shape 592"/>
          <p:cNvSpPr txBox="1"/>
          <p:nvPr/>
        </p:nvSpPr>
        <p:spPr>
          <a:xfrm>
            <a:off x="6199625" y="180434"/>
            <a:ext cx="2202900" cy="157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test image</a:t>
            </a:r>
          </a:p>
        </p:txBody>
      </p:sp>
    </p:spTree>
    <p:extLst>
      <p:ext uri="{BB962C8B-B14F-4D97-AF65-F5344CB8AC3E}">
        <p14:creationId xmlns:p14="http://schemas.microsoft.com/office/powerpoint/2010/main" val="17273042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Shape 5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75" y="140001"/>
            <a:ext cx="961150" cy="657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Shape 5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325" y="343200"/>
            <a:ext cx="1885950" cy="177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Shape 599"/>
          <p:cNvCxnSpPr/>
          <p:nvPr/>
        </p:nvCxnSpPr>
        <p:spPr>
          <a:xfrm rot="10800000">
            <a:off x="1348801" y="371633"/>
            <a:ext cx="29219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00" name="Shape 600"/>
          <p:cNvSpPr txBox="1"/>
          <p:nvPr/>
        </p:nvSpPr>
        <p:spPr>
          <a:xfrm>
            <a:off x="6199625" y="180434"/>
            <a:ext cx="2202900" cy="157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test image</a:t>
            </a:r>
          </a:p>
        </p:txBody>
      </p:sp>
    </p:spTree>
    <p:extLst>
      <p:ext uri="{BB962C8B-B14F-4D97-AF65-F5344CB8AC3E}">
        <p14:creationId xmlns:p14="http://schemas.microsoft.com/office/powerpoint/2010/main" val="27888415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Shape 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75" y="140001"/>
            <a:ext cx="961150" cy="657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Shape 6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325" y="343200"/>
            <a:ext cx="1885950" cy="177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7" name="Shape 607"/>
          <p:cNvCxnSpPr/>
          <p:nvPr/>
        </p:nvCxnSpPr>
        <p:spPr>
          <a:xfrm rot="10800000">
            <a:off x="1348801" y="371633"/>
            <a:ext cx="29219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08" name="Shape 608"/>
          <p:cNvSpPr txBox="1"/>
          <p:nvPr/>
        </p:nvSpPr>
        <p:spPr>
          <a:xfrm>
            <a:off x="6199625" y="180434"/>
            <a:ext cx="2202900" cy="157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test image</a:t>
            </a:r>
          </a:p>
        </p:txBody>
      </p:sp>
      <p:sp>
        <p:nvSpPr>
          <p:cNvPr id="609" name="Shape 609"/>
          <p:cNvSpPr/>
          <p:nvPr/>
        </p:nvSpPr>
        <p:spPr>
          <a:xfrm>
            <a:off x="332675" y="6090000"/>
            <a:ext cx="1123799" cy="695200"/>
          </a:xfrm>
          <a:prstGeom prst="rect">
            <a:avLst/>
          </a:prstGeom>
          <a:solidFill>
            <a:srgbClr val="F4CCCC">
              <a:alpha val="51920"/>
            </a:srgbClr>
          </a:solidFill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343991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Shape 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75" y="140001"/>
            <a:ext cx="961150" cy="657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Shape 6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325" y="343200"/>
            <a:ext cx="1885950" cy="177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6" name="Shape 616"/>
          <p:cNvCxnSpPr/>
          <p:nvPr/>
        </p:nvCxnSpPr>
        <p:spPr>
          <a:xfrm rot="10800000">
            <a:off x="1348801" y="371633"/>
            <a:ext cx="29219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17" name="Shape 617"/>
          <p:cNvSpPr/>
          <p:nvPr/>
        </p:nvSpPr>
        <p:spPr>
          <a:xfrm>
            <a:off x="332675" y="6090000"/>
            <a:ext cx="1123799" cy="69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sp>
        <p:nvSpPr>
          <p:cNvPr id="618" name="Shape 618"/>
          <p:cNvSpPr txBox="1"/>
          <p:nvPr/>
        </p:nvSpPr>
        <p:spPr>
          <a:xfrm>
            <a:off x="6199625" y="180434"/>
            <a:ext cx="2202900" cy="157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test image</a:t>
            </a:r>
          </a:p>
        </p:txBody>
      </p:sp>
      <p:sp>
        <p:nvSpPr>
          <p:cNvPr id="619" name="Shape 619"/>
          <p:cNvSpPr/>
          <p:nvPr/>
        </p:nvSpPr>
        <p:spPr>
          <a:xfrm>
            <a:off x="3076801" y="5388439"/>
            <a:ext cx="458999" cy="1025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x0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&lt;START&gt;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2711049" y="6342367"/>
            <a:ext cx="1378629" cy="375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&lt;START&gt;</a:t>
            </a:r>
          </a:p>
        </p:txBody>
      </p:sp>
    </p:spTree>
    <p:extLst>
      <p:ext uri="{BB962C8B-B14F-4D97-AF65-F5344CB8AC3E}">
        <p14:creationId xmlns:p14="http://schemas.microsoft.com/office/powerpoint/2010/main" val="5369594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Shape 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75" y="140001"/>
            <a:ext cx="961150" cy="657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Shape 6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325" y="343200"/>
            <a:ext cx="1885950" cy="177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7" name="Shape 627"/>
          <p:cNvCxnSpPr/>
          <p:nvPr/>
        </p:nvCxnSpPr>
        <p:spPr>
          <a:xfrm rot="10800000">
            <a:off x="1348801" y="371633"/>
            <a:ext cx="29219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28" name="Shape 628"/>
          <p:cNvSpPr/>
          <p:nvPr/>
        </p:nvSpPr>
        <p:spPr>
          <a:xfrm>
            <a:off x="3115589" y="3716314"/>
            <a:ext cx="368400" cy="1025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h0</a:t>
            </a:r>
          </a:p>
        </p:txBody>
      </p:sp>
      <p:cxnSp>
        <p:nvCxnSpPr>
          <p:cNvPr id="629" name="Shape 629"/>
          <p:cNvCxnSpPr>
            <a:endCxn id="628" idx="2"/>
          </p:cNvCxnSpPr>
          <p:nvPr/>
        </p:nvCxnSpPr>
        <p:spPr>
          <a:xfrm rot="10800000">
            <a:off x="3299789" y="4741913"/>
            <a:ext cx="0" cy="64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0" name="Shape 630"/>
          <p:cNvSpPr/>
          <p:nvPr/>
        </p:nvSpPr>
        <p:spPr>
          <a:xfrm>
            <a:off x="3076801" y="5388439"/>
            <a:ext cx="458999" cy="1025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x0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&lt;START&gt;</a:t>
            </a:r>
          </a:p>
        </p:txBody>
      </p:sp>
      <p:cxnSp>
        <p:nvCxnSpPr>
          <p:cNvPr id="631" name="Shape 631"/>
          <p:cNvCxnSpPr>
            <a:stCxn id="628" idx="0"/>
          </p:cNvCxnSpPr>
          <p:nvPr/>
        </p:nvCxnSpPr>
        <p:spPr>
          <a:xfrm rot="10800000">
            <a:off x="3299789" y="3155913"/>
            <a:ext cx="0" cy="56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2" name="Shape 632"/>
          <p:cNvSpPr/>
          <p:nvPr/>
        </p:nvSpPr>
        <p:spPr>
          <a:xfrm>
            <a:off x="3115589" y="2449134"/>
            <a:ext cx="368400" cy="7067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y0</a:t>
            </a:r>
          </a:p>
        </p:txBody>
      </p:sp>
      <p:cxnSp>
        <p:nvCxnSpPr>
          <p:cNvPr id="633" name="Shape 633"/>
          <p:cNvCxnSpPr>
            <a:endCxn id="628" idx="1"/>
          </p:cNvCxnSpPr>
          <p:nvPr/>
        </p:nvCxnSpPr>
        <p:spPr>
          <a:xfrm rot="10800000" flipH="1">
            <a:off x="1276889" y="4229113"/>
            <a:ext cx="1838700" cy="17292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4" name="Shape 634"/>
          <p:cNvSpPr txBox="1"/>
          <p:nvPr/>
        </p:nvSpPr>
        <p:spPr>
          <a:xfrm>
            <a:off x="2711050" y="6342367"/>
            <a:ext cx="1740370" cy="289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&lt;START&gt;</a:t>
            </a:r>
          </a:p>
        </p:txBody>
      </p:sp>
      <p:sp>
        <p:nvSpPr>
          <p:cNvPr id="635" name="Shape 635"/>
          <p:cNvSpPr txBox="1"/>
          <p:nvPr/>
        </p:nvSpPr>
        <p:spPr>
          <a:xfrm>
            <a:off x="6199625" y="180434"/>
            <a:ext cx="2202900" cy="157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test image</a:t>
            </a:r>
          </a:p>
        </p:txBody>
      </p:sp>
      <p:sp>
        <p:nvSpPr>
          <p:cNvPr id="636" name="Shape 636"/>
          <p:cNvSpPr/>
          <p:nvPr/>
        </p:nvSpPr>
        <p:spPr>
          <a:xfrm>
            <a:off x="332675" y="6090000"/>
            <a:ext cx="1123799" cy="69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sp>
        <p:nvSpPr>
          <p:cNvPr id="637" name="Shape 637"/>
          <p:cNvSpPr txBox="1"/>
          <p:nvPr/>
        </p:nvSpPr>
        <p:spPr>
          <a:xfrm>
            <a:off x="4099225" y="2342367"/>
            <a:ext cx="5604000" cy="4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2200" b="1">
                <a:solidFill>
                  <a:srgbClr val="000000"/>
                </a:solidFill>
              </a:rPr>
              <a:t>before: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2200">
                <a:solidFill>
                  <a:srgbClr val="FF0000"/>
                </a:solidFill>
              </a:rPr>
              <a:t>h = tanh(</a:t>
            </a:r>
            <a:r>
              <a:rPr lang="en" sz="2200">
                <a:solidFill>
                  <a:srgbClr val="38761D"/>
                </a:solidFill>
              </a:rPr>
              <a:t>Wxh * x </a:t>
            </a:r>
            <a:r>
              <a:rPr lang="en" sz="2200">
                <a:solidFill>
                  <a:srgbClr val="FF0000"/>
                </a:solidFill>
              </a:rPr>
              <a:t>+ </a:t>
            </a:r>
            <a:r>
              <a:rPr lang="en" sz="2200">
                <a:solidFill>
                  <a:srgbClr val="0000FF"/>
                </a:solidFill>
              </a:rPr>
              <a:t>Whh * h</a:t>
            </a:r>
            <a:r>
              <a:rPr lang="en" sz="2200">
                <a:solidFill>
                  <a:srgbClr val="FF0000"/>
                </a:solidFill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</a:endParaRPr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2200" b="1">
                <a:solidFill>
                  <a:srgbClr val="000000"/>
                </a:solidFill>
              </a:rPr>
              <a:t>now: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2200">
                <a:solidFill>
                  <a:srgbClr val="FF0000"/>
                </a:solidFill>
              </a:rPr>
              <a:t>h = tanh(</a:t>
            </a:r>
            <a:r>
              <a:rPr lang="en" sz="2200">
                <a:solidFill>
                  <a:srgbClr val="38761D"/>
                </a:solidFill>
              </a:rPr>
              <a:t>Wxh * x</a:t>
            </a:r>
            <a:r>
              <a:rPr lang="en" sz="2200">
                <a:solidFill>
                  <a:srgbClr val="FF0000"/>
                </a:solidFill>
              </a:rPr>
              <a:t> + </a:t>
            </a:r>
            <a:r>
              <a:rPr lang="en" sz="2200">
                <a:solidFill>
                  <a:srgbClr val="0000FF"/>
                </a:solidFill>
              </a:rPr>
              <a:t>Whh * h</a:t>
            </a:r>
            <a:r>
              <a:rPr lang="en" sz="2200">
                <a:solidFill>
                  <a:srgbClr val="FF0000"/>
                </a:solidFill>
              </a:rPr>
              <a:t> </a:t>
            </a:r>
            <a:r>
              <a:rPr lang="en" sz="2200" b="1">
                <a:solidFill>
                  <a:srgbClr val="FF00FF"/>
                </a:solidFill>
              </a:rPr>
              <a:t>+ Wih * v</a:t>
            </a:r>
            <a:r>
              <a:rPr lang="en" sz="220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38" name="Shape 638"/>
          <p:cNvSpPr txBox="1"/>
          <p:nvPr/>
        </p:nvSpPr>
        <p:spPr>
          <a:xfrm>
            <a:off x="655450" y="5989901"/>
            <a:ext cx="404700" cy="4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</a:t>
            </a:r>
          </a:p>
        </p:txBody>
      </p:sp>
      <p:sp>
        <p:nvSpPr>
          <p:cNvPr id="639" name="Shape 639"/>
          <p:cNvSpPr txBox="1"/>
          <p:nvPr/>
        </p:nvSpPr>
        <p:spPr>
          <a:xfrm>
            <a:off x="1617025" y="4321133"/>
            <a:ext cx="721500" cy="56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2200" b="1"/>
              <a:t>Wih</a:t>
            </a:r>
          </a:p>
        </p:txBody>
      </p:sp>
    </p:spTree>
    <p:extLst>
      <p:ext uri="{BB962C8B-B14F-4D97-AF65-F5344CB8AC3E}">
        <p14:creationId xmlns:p14="http://schemas.microsoft.com/office/powerpoint/2010/main" val="1621008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Shape 6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75" y="140001"/>
            <a:ext cx="961150" cy="657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Shape 6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325" y="343200"/>
            <a:ext cx="1885950" cy="177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" name="Shape 646"/>
          <p:cNvCxnSpPr/>
          <p:nvPr/>
        </p:nvCxnSpPr>
        <p:spPr>
          <a:xfrm rot="10800000">
            <a:off x="1348801" y="371633"/>
            <a:ext cx="29219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7" name="Shape 647"/>
          <p:cNvSpPr/>
          <p:nvPr/>
        </p:nvSpPr>
        <p:spPr>
          <a:xfrm>
            <a:off x="3115589" y="3716314"/>
            <a:ext cx="368400" cy="1025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h0</a:t>
            </a:r>
          </a:p>
        </p:txBody>
      </p:sp>
      <p:cxnSp>
        <p:nvCxnSpPr>
          <p:cNvPr id="648" name="Shape 648"/>
          <p:cNvCxnSpPr>
            <a:endCxn id="647" idx="2"/>
          </p:cNvCxnSpPr>
          <p:nvPr/>
        </p:nvCxnSpPr>
        <p:spPr>
          <a:xfrm rot="10800000">
            <a:off x="3299789" y="4741913"/>
            <a:ext cx="0" cy="64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9" name="Shape 649"/>
          <p:cNvSpPr/>
          <p:nvPr/>
        </p:nvSpPr>
        <p:spPr>
          <a:xfrm>
            <a:off x="3076801" y="5388439"/>
            <a:ext cx="458999" cy="1025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x0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&lt;START&gt;</a:t>
            </a:r>
          </a:p>
        </p:txBody>
      </p:sp>
      <p:cxnSp>
        <p:nvCxnSpPr>
          <p:cNvPr id="650" name="Shape 650"/>
          <p:cNvCxnSpPr>
            <a:stCxn id="647" idx="0"/>
          </p:cNvCxnSpPr>
          <p:nvPr/>
        </p:nvCxnSpPr>
        <p:spPr>
          <a:xfrm rot="10800000">
            <a:off x="3299789" y="3155913"/>
            <a:ext cx="0" cy="56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51" name="Shape 651"/>
          <p:cNvSpPr/>
          <p:nvPr/>
        </p:nvSpPr>
        <p:spPr>
          <a:xfrm>
            <a:off x="3115589" y="2449134"/>
            <a:ext cx="368400" cy="7067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y0</a:t>
            </a:r>
          </a:p>
        </p:txBody>
      </p:sp>
      <p:cxnSp>
        <p:nvCxnSpPr>
          <p:cNvPr id="652" name="Shape 652"/>
          <p:cNvCxnSpPr>
            <a:endCxn id="647" idx="1"/>
          </p:cNvCxnSpPr>
          <p:nvPr/>
        </p:nvCxnSpPr>
        <p:spPr>
          <a:xfrm rot="10800000" flipH="1">
            <a:off x="1276889" y="4229113"/>
            <a:ext cx="1838700" cy="1729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53" name="Shape 653"/>
          <p:cNvSpPr txBox="1"/>
          <p:nvPr/>
        </p:nvSpPr>
        <p:spPr>
          <a:xfrm>
            <a:off x="2711049" y="6342367"/>
            <a:ext cx="1482139" cy="4428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&lt;START&gt;</a:t>
            </a:r>
          </a:p>
        </p:txBody>
      </p:sp>
      <p:sp>
        <p:nvSpPr>
          <p:cNvPr id="654" name="Shape 654"/>
          <p:cNvSpPr txBox="1"/>
          <p:nvPr/>
        </p:nvSpPr>
        <p:spPr>
          <a:xfrm>
            <a:off x="6199625" y="180434"/>
            <a:ext cx="2202900" cy="157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test image</a:t>
            </a:r>
          </a:p>
        </p:txBody>
      </p:sp>
      <p:sp>
        <p:nvSpPr>
          <p:cNvPr id="655" name="Shape 655"/>
          <p:cNvSpPr/>
          <p:nvPr/>
        </p:nvSpPr>
        <p:spPr>
          <a:xfrm>
            <a:off x="3734266" y="5388439"/>
            <a:ext cx="458999" cy="1025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700"/>
              <a:t>straw</a:t>
            </a:r>
          </a:p>
        </p:txBody>
      </p:sp>
      <p:cxnSp>
        <p:nvCxnSpPr>
          <p:cNvPr id="656" name="Shape 656"/>
          <p:cNvCxnSpPr>
            <a:stCxn id="651" idx="3"/>
            <a:endCxn id="655" idx="3"/>
          </p:cNvCxnSpPr>
          <p:nvPr/>
        </p:nvCxnSpPr>
        <p:spPr>
          <a:xfrm>
            <a:off x="3483989" y="2802533"/>
            <a:ext cx="709200" cy="3098799"/>
          </a:xfrm>
          <a:prstGeom prst="curvedConnector3">
            <a:avLst>
              <a:gd name="adj1" fmla="val 133587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57" name="Shape 657"/>
          <p:cNvSpPr txBox="1"/>
          <p:nvPr/>
        </p:nvSpPr>
        <p:spPr>
          <a:xfrm>
            <a:off x="4526625" y="3555967"/>
            <a:ext cx="1762200" cy="61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sample!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0000FF"/>
              </a:solidFill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332675" y="6090000"/>
            <a:ext cx="1123799" cy="69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</p:spTree>
    <p:extLst>
      <p:ext uri="{BB962C8B-B14F-4D97-AF65-F5344CB8AC3E}">
        <p14:creationId xmlns:p14="http://schemas.microsoft.com/office/powerpoint/2010/main" val="2139241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Shape 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75" y="140001"/>
            <a:ext cx="961150" cy="657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Shape 6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325" y="343200"/>
            <a:ext cx="1885950" cy="177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5" name="Shape 665"/>
          <p:cNvCxnSpPr/>
          <p:nvPr/>
        </p:nvCxnSpPr>
        <p:spPr>
          <a:xfrm rot="10800000">
            <a:off x="1348801" y="371633"/>
            <a:ext cx="29219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66" name="Shape 666"/>
          <p:cNvSpPr/>
          <p:nvPr/>
        </p:nvSpPr>
        <p:spPr>
          <a:xfrm>
            <a:off x="3115589" y="3716314"/>
            <a:ext cx="368400" cy="1025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h0</a:t>
            </a:r>
          </a:p>
        </p:txBody>
      </p:sp>
      <p:cxnSp>
        <p:nvCxnSpPr>
          <p:cNvPr id="667" name="Shape 667"/>
          <p:cNvCxnSpPr>
            <a:endCxn id="666" idx="2"/>
          </p:cNvCxnSpPr>
          <p:nvPr/>
        </p:nvCxnSpPr>
        <p:spPr>
          <a:xfrm rot="10800000">
            <a:off x="3299789" y="4741913"/>
            <a:ext cx="0" cy="64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68" name="Shape 668"/>
          <p:cNvSpPr/>
          <p:nvPr/>
        </p:nvSpPr>
        <p:spPr>
          <a:xfrm>
            <a:off x="3076801" y="5388439"/>
            <a:ext cx="458999" cy="1025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x0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&lt;START&gt;</a:t>
            </a:r>
          </a:p>
        </p:txBody>
      </p:sp>
      <p:cxnSp>
        <p:nvCxnSpPr>
          <p:cNvPr id="669" name="Shape 669"/>
          <p:cNvCxnSpPr>
            <a:stCxn id="666" idx="0"/>
          </p:cNvCxnSpPr>
          <p:nvPr/>
        </p:nvCxnSpPr>
        <p:spPr>
          <a:xfrm rot="10800000">
            <a:off x="3299789" y="3155913"/>
            <a:ext cx="0" cy="56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70" name="Shape 670"/>
          <p:cNvSpPr/>
          <p:nvPr/>
        </p:nvSpPr>
        <p:spPr>
          <a:xfrm>
            <a:off x="3115589" y="2449134"/>
            <a:ext cx="368400" cy="7067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y0</a:t>
            </a:r>
          </a:p>
        </p:txBody>
      </p:sp>
      <p:cxnSp>
        <p:nvCxnSpPr>
          <p:cNvPr id="671" name="Shape 671"/>
          <p:cNvCxnSpPr>
            <a:endCxn id="666" idx="1"/>
          </p:cNvCxnSpPr>
          <p:nvPr/>
        </p:nvCxnSpPr>
        <p:spPr>
          <a:xfrm rot="10800000" flipH="1">
            <a:off x="1276889" y="4229113"/>
            <a:ext cx="1838700" cy="1729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72" name="Shape 672"/>
          <p:cNvSpPr txBox="1"/>
          <p:nvPr/>
        </p:nvSpPr>
        <p:spPr>
          <a:xfrm>
            <a:off x="2711049" y="6342367"/>
            <a:ext cx="1328387" cy="4428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&lt;START&gt;</a:t>
            </a:r>
          </a:p>
        </p:txBody>
      </p:sp>
      <p:sp>
        <p:nvSpPr>
          <p:cNvPr id="673" name="Shape 673"/>
          <p:cNvSpPr txBox="1"/>
          <p:nvPr/>
        </p:nvSpPr>
        <p:spPr>
          <a:xfrm>
            <a:off x="6199625" y="180434"/>
            <a:ext cx="2202900" cy="157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test image</a:t>
            </a:r>
          </a:p>
        </p:txBody>
      </p:sp>
      <p:sp>
        <p:nvSpPr>
          <p:cNvPr id="674" name="Shape 674"/>
          <p:cNvSpPr/>
          <p:nvPr/>
        </p:nvSpPr>
        <p:spPr>
          <a:xfrm>
            <a:off x="3734266" y="5388439"/>
            <a:ext cx="458999" cy="1025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700"/>
              <a:t>straw</a:t>
            </a:r>
          </a:p>
        </p:txBody>
      </p:sp>
      <p:sp>
        <p:nvSpPr>
          <p:cNvPr id="675" name="Shape 675"/>
          <p:cNvSpPr/>
          <p:nvPr/>
        </p:nvSpPr>
        <p:spPr>
          <a:xfrm>
            <a:off x="332675" y="6090000"/>
            <a:ext cx="1123799" cy="69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cxnSp>
        <p:nvCxnSpPr>
          <p:cNvPr id="676" name="Shape 676"/>
          <p:cNvCxnSpPr>
            <a:endCxn id="678" idx="1"/>
          </p:cNvCxnSpPr>
          <p:nvPr/>
        </p:nvCxnSpPr>
        <p:spPr>
          <a:xfrm>
            <a:off x="3483853" y="4229113"/>
            <a:ext cx="28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79" name="Shape 679"/>
          <p:cNvCxnSpPr/>
          <p:nvPr/>
        </p:nvCxnSpPr>
        <p:spPr>
          <a:xfrm rot="10800000">
            <a:off x="3957264" y="4742039"/>
            <a:ext cx="0" cy="6463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78" name="Shape 678"/>
          <p:cNvSpPr/>
          <p:nvPr/>
        </p:nvSpPr>
        <p:spPr>
          <a:xfrm>
            <a:off x="3773053" y="3716314"/>
            <a:ext cx="368400" cy="1025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h1</a:t>
            </a:r>
          </a:p>
        </p:txBody>
      </p:sp>
      <p:cxnSp>
        <p:nvCxnSpPr>
          <p:cNvPr id="680" name="Shape 680"/>
          <p:cNvCxnSpPr/>
          <p:nvPr/>
        </p:nvCxnSpPr>
        <p:spPr>
          <a:xfrm rot="10800000">
            <a:off x="3957264" y="3155913"/>
            <a:ext cx="0" cy="56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81" name="Shape 681"/>
          <p:cNvSpPr/>
          <p:nvPr/>
        </p:nvSpPr>
        <p:spPr>
          <a:xfrm>
            <a:off x="3773053" y="2449134"/>
            <a:ext cx="368400" cy="7067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y1</a:t>
            </a:r>
          </a:p>
        </p:txBody>
      </p:sp>
    </p:spTree>
    <p:extLst>
      <p:ext uri="{BB962C8B-B14F-4D97-AF65-F5344CB8AC3E}">
        <p14:creationId xmlns:p14="http://schemas.microsoft.com/office/powerpoint/2010/main" val="39803711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Shape 6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75" y="140001"/>
            <a:ext cx="961150" cy="657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Shape 6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325" y="343200"/>
            <a:ext cx="1885950" cy="177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8" name="Shape 688"/>
          <p:cNvCxnSpPr/>
          <p:nvPr/>
        </p:nvCxnSpPr>
        <p:spPr>
          <a:xfrm rot="10800000">
            <a:off x="1348801" y="371633"/>
            <a:ext cx="29219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89" name="Shape 689"/>
          <p:cNvSpPr/>
          <p:nvPr/>
        </p:nvSpPr>
        <p:spPr>
          <a:xfrm>
            <a:off x="3115589" y="3716314"/>
            <a:ext cx="368400" cy="1025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h0</a:t>
            </a:r>
          </a:p>
        </p:txBody>
      </p:sp>
      <p:cxnSp>
        <p:nvCxnSpPr>
          <p:cNvPr id="690" name="Shape 690"/>
          <p:cNvCxnSpPr>
            <a:endCxn id="689" idx="2"/>
          </p:cNvCxnSpPr>
          <p:nvPr/>
        </p:nvCxnSpPr>
        <p:spPr>
          <a:xfrm rot="10800000">
            <a:off x="3299789" y="4741913"/>
            <a:ext cx="0" cy="64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1" name="Shape 691"/>
          <p:cNvSpPr/>
          <p:nvPr/>
        </p:nvSpPr>
        <p:spPr>
          <a:xfrm>
            <a:off x="3076801" y="5388439"/>
            <a:ext cx="458999" cy="1025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x0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&lt;START&gt;</a:t>
            </a:r>
          </a:p>
        </p:txBody>
      </p:sp>
      <p:cxnSp>
        <p:nvCxnSpPr>
          <p:cNvPr id="692" name="Shape 692"/>
          <p:cNvCxnSpPr>
            <a:stCxn id="689" idx="0"/>
          </p:cNvCxnSpPr>
          <p:nvPr/>
        </p:nvCxnSpPr>
        <p:spPr>
          <a:xfrm rot="10800000">
            <a:off x="3299789" y="3155913"/>
            <a:ext cx="0" cy="56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3" name="Shape 693"/>
          <p:cNvSpPr/>
          <p:nvPr/>
        </p:nvSpPr>
        <p:spPr>
          <a:xfrm>
            <a:off x="3115589" y="2449134"/>
            <a:ext cx="368400" cy="7067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y0</a:t>
            </a:r>
          </a:p>
        </p:txBody>
      </p:sp>
      <p:cxnSp>
        <p:nvCxnSpPr>
          <p:cNvPr id="694" name="Shape 694"/>
          <p:cNvCxnSpPr>
            <a:endCxn id="689" idx="1"/>
          </p:cNvCxnSpPr>
          <p:nvPr/>
        </p:nvCxnSpPr>
        <p:spPr>
          <a:xfrm rot="10800000" flipH="1">
            <a:off x="1276889" y="4229113"/>
            <a:ext cx="1838700" cy="1729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5" name="Shape 695"/>
          <p:cNvSpPr txBox="1"/>
          <p:nvPr/>
        </p:nvSpPr>
        <p:spPr>
          <a:xfrm>
            <a:off x="2711049" y="6342367"/>
            <a:ext cx="1559275" cy="515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&lt;START&gt;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6199625" y="180434"/>
            <a:ext cx="2202900" cy="157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test image</a:t>
            </a:r>
          </a:p>
        </p:txBody>
      </p:sp>
      <p:sp>
        <p:nvSpPr>
          <p:cNvPr id="697" name="Shape 697"/>
          <p:cNvSpPr/>
          <p:nvPr/>
        </p:nvSpPr>
        <p:spPr>
          <a:xfrm>
            <a:off x="3734266" y="5388439"/>
            <a:ext cx="458999" cy="1025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700"/>
              <a:t>straw</a:t>
            </a:r>
          </a:p>
        </p:txBody>
      </p:sp>
      <p:sp>
        <p:nvSpPr>
          <p:cNvPr id="698" name="Shape 698"/>
          <p:cNvSpPr/>
          <p:nvPr/>
        </p:nvSpPr>
        <p:spPr>
          <a:xfrm>
            <a:off x="332675" y="6090000"/>
            <a:ext cx="1123799" cy="69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cxnSp>
        <p:nvCxnSpPr>
          <p:cNvPr id="699" name="Shape 699"/>
          <p:cNvCxnSpPr>
            <a:endCxn id="701" idx="1"/>
          </p:cNvCxnSpPr>
          <p:nvPr/>
        </p:nvCxnSpPr>
        <p:spPr>
          <a:xfrm>
            <a:off x="3483853" y="4229113"/>
            <a:ext cx="28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2" name="Shape 702"/>
          <p:cNvCxnSpPr/>
          <p:nvPr/>
        </p:nvCxnSpPr>
        <p:spPr>
          <a:xfrm rot="10800000">
            <a:off x="3957264" y="4742039"/>
            <a:ext cx="0" cy="6463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01" name="Shape 701"/>
          <p:cNvSpPr/>
          <p:nvPr/>
        </p:nvSpPr>
        <p:spPr>
          <a:xfrm>
            <a:off x="3773053" y="3716314"/>
            <a:ext cx="368400" cy="1025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h1</a:t>
            </a:r>
          </a:p>
        </p:txBody>
      </p:sp>
      <p:cxnSp>
        <p:nvCxnSpPr>
          <p:cNvPr id="703" name="Shape 703"/>
          <p:cNvCxnSpPr/>
          <p:nvPr/>
        </p:nvCxnSpPr>
        <p:spPr>
          <a:xfrm rot="10800000">
            <a:off x="3957264" y="3155913"/>
            <a:ext cx="0" cy="56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04" name="Shape 704"/>
          <p:cNvSpPr/>
          <p:nvPr/>
        </p:nvSpPr>
        <p:spPr>
          <a:xfrm>
            <a:off x="3773053" y="2449134"/>
            <a:ext cx="368400" cy="7067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y1</a:t>
            </a:r>
          </a:p>
        </p:txBody>
      </p:sp>
      <p:sp>
        <p:nvSpPr>
          <p:cNvPr id="705" name="Shape 705"/>
          <p:cNvSpPr/>
          <p:nvPr/>
        </p:nvSpPr>
        <p:spPr>
          <a:xfrm>
            <a:off x="4420066" y="5388439"/>
            <a:ext cx="458999" cy="1025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700"/>
              <a:t>hat</a:t>
            </a:r>
          </a:p>
        </p:txBody>
      </p:sp>
      <p:cxnSp>
        <p:nvCxnSpPr>
          <p:cNvPr id="706" name="Shape 706"/>
          <p:cNvCxnSpPr>
            <a:stCxn id="704" idx="3"/>
            <a:endCxn id="705" idx="3"/>
          </p:cNvCxnSpPr>
          <p:nvPr/>
        </p:nvCxnSpPr>
        <p:spPr>
          <a:xfrm>
            <a:off x="4141453" y="2802533"/>
            <a:ext cx="737700" cy="3098799"/>
          </a:xfrm>
          <a:prstGeom prst="curvedConnector3">
            <a:avLst>
              <a:gd name="adj1" fmla="val 132267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07" name="Shape 707"/>
          <p:cNvSpPr txBox="1"/>
          <p:nvPr/>
        </p:nvSpPr>
        <p:spPr>
          <a:xfrm>
            <a:off x="5227475" y="3617501"/>
            <a:ext cx="1762200" cy="61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sample!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1020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Shape 7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75" y="140001"/>
            <a:ext cx="961150" cy="657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Shape 7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325" y="343200"/>
            <a:ext cx="1885950" cy="177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4" name="Shape 714"/>
          <p:cNvCxnSpPr/>
          <p:nvPr/>
        </p:nvCxnSpPr>
        <p:spPr>
          <a:xfrm rot="10800000">
            <a:off x="1348801" y="371633"/>
            <a:ext cx="29219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15" name="Shape 715"/>
          <p:cNvSpPr/>
          <p:nvPr/>
        </p:nvSpPr>
        <p:spPr>
          <a:xfrm>
            <a:off x="3115589" y="3716314"/>
            <a:ext cx="368400" cy="1025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h0</a:t>
            </a:r>
          </a:p>
        </p:txBody>
      </p:sp>
      <p:cxnSp>
        <p:nvCxnSpPr>
          <p:cNvPr id="716" name="Shape 716"/>
          <p:cNvCxnSpPr>
            <a:endCxn id="715" idx="2"/>
          </p:cNvCxnSpPr>
          <p:nvPr/>
        </p:nvCxnSpPr>
        <p:spPr>
          <a:xfrm rot="10800000">
            <a:off x="3299789" y="4741913"/>
            <a:ext cx="0" cy="64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17" name="Shape 717"/>
          <p:cNvSpPr/>
          <p:nvPr/>
        </p:nvSpPr>
        <p:spPr>
          <a:xfrm>
            <a:off x="3076801" y="5388439"/>
            <a:ext cx="458999" cy="1025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x0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&lt;START&gt;</a:t>
            </a:r>
          </a:p>
        </p:txBody>
      </p:sp>
      <p:cxnSp>
        <p:nvCxnSpPr>
          <p:cNvPr id="718" name="Shape 718"/>
          <p:cNvCxnSpPr>
            <a:stCxn id="715" idx="0"/>
          </p:cNvCxnSpPr>
          <p:nvPr/>
        </p:nvCxnSpPr>
        <p:spPr>
          <a:xfrm rot="10800000">
            <a:off x="3299789" y="3155913"/>
            <a:ext cx="0" cy="56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19" name="Shape 719"/>
          <p:cNvSpPr/>
          <p:nvPr/>
        </p:nvSpPr>
        <p:spPr>
          <a:xfrm>
            <a:off x="3115589" y="2449134"/>
            <a:ext cx="368400" cy="7067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y0</a:t>
            </a:r>
          </a:p>
        </p:txBody>
      </p:sp>
      <p:cxnSp>
        <p:nvCxnSpPr>
          <p:cNvPr id="720" name="Shape 720"/>
          <p:cNvCxnSpPr>
            <a:endCxn id="715" idx="1"/>
          </p:cNvCxnSpPr>
          <p:nvPr/>
        </p:nvCxnSpPr>
        <p:spPr>
          <a:xfrm rot="10800000" flipH="1">
            <a:off x="1276889" y="4229113"/>
            <a:ext cx="1838700" cy="1729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21" name="Shape 721"/>
          <p:cNvSpPr txBox="1"/>
          <p:nvPr/>
        </p:nvSpPr>
        <p:spPr>
          <a:xfrm>
            <a:off x="2711050" y="6342367"/>
            <a:ext cx="1709016" cy="515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&lt;START&gt;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6199625" y="180434"/>
            <a:ext cx="2202900" cy="157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test image</a:t>
            </a:r>
          </a:p>
        </p:txBody>
      </p:sp>
      <p:sp>
        <p:nvSpPr>
          <p:cNvPr id="723" name="Shape 723"/>
          <p:cNvSpPr/>
          <p:nvPr/>
        </p:nvSpPr>
        <p:spPr>
          <a:xfrm>
            <a:off x="3734266" y="5388439"/>
            <a:ext cx="458999" cy="1025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700"/>
              <a:t>straw</a:t>
            </a:r>
          </a:p>
        </p:txBody>
      </p:sp>
      <p:sp>
        <p:nvSpPr>
          <p:cNvPr id="724" name="Shape 724"/>
          <p:cNvSpPr/>
          <p:nvPr/>
        </p:nvSpPr>
        <p:spPr>
          <a:xfrm>
            <a:off x="332675" y="6090000"/>
            <a:ext cx="1123799" cy="69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cxnSp>
        <p:nvCxnSpPr>
          <p:cNvPr id="725" name="Shape 725"/>
          <p:cNvCxnSpPr>
            <a:endCxn id="727" idx="1"/>
          </p:cNvCxnSpPr>
          <p:nvPr/>
        </p:nvCxnSpPr>
        <p:spPr>
          <a:xfrm>
            <a:off x="3483853" y="4229113"/>
            <a:ext cx="28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28" name="Shape 728"/>
          <p:cNvCxnSpPr/>
          <p:nvPr/>
        </p:nvCxnSpPr>
        <p:spPr>
          <a:xfrm rot="10800000">
            <a:off x="3957264" y="4742039"/>
            <a:ext cx="0" cy="6463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27" name="Shape 727"/>
          <p:cNvSpPr/>
          <p:nvPr/>
        </p:nvSpPr>
        <p:spPr>
          <a:xfrm>
            <a:off x="3773053" y="3716314"/>
            <a:ext cx="368400" cy="1025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h1</a:t>
            </a:r>
          </a:p>
        </p:txBody>
      </p:sp>
      <p:cxnSp>
        <p:nvCxnSpPr>
          <p:cNvPr id="729" name="Shape 729"/>
          <p:cNvCxnSpPr/>
          <p:nvPr/>
        </p:nvCxnSpPr>
        <p:spPr>
          <a:xfrm rot="10800000">
            <a:off x="3957264" y="3155913"/>
            <a:ext cx="0" cy="56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30" name="Shape 730"/>
          <p:cNvSpPr/>
          <p:nvPr/>
        </p:nvSpPr>
        <p:spPr>
          <a:xfrm>
            <a:off x="3773053" y="2449134"/>
            <a:ext cx="368400" cy="7067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y1</a:t>
            </a:r>
          </a:p>
        </p:txBody>
      </p:sp>
      <p:sp>
        <p:nvSpPr>
          <p:cNvPr id="731" name="Shape 731"/>
          <p:cNvSpPr/>
          <p:nvPr/>
        </p:nvSpPr>
        <p:spPr>
          <a:xfrm>
            <a:off x="4420066" y="5388439"/>
            <a:ext cx="458999" cy="1025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700"/>
              <a:t>hat</a:t>
            </a:r>
          </a:p>
        </p:txBody>
      </p:sp>
      <p:cxnSp>
        <p:nvCxnSpPr>
          <p:cNvPr id="732" name="Shape 732"/>
          <p:cNvCxnSpPr>
            <a:endCxn id="734" idx="1"/>
          </p:cNvCxnSpPr>
          <p:nvPr/>
        </p:nvCxnSpPr>
        <p:spPr>
          <a:xfrm>
            <a:off x="4141618" y="4229113"/>
            <a:ext cx="288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34" name="Shape 734"/>
          <p:cNvSpPr/>
          <p:nvPr/>
        </p:nvSpPr>
        <p:spPr>
          <a:xfrm>
            <a:off x="4430518" y="3716314"/>
            <a:ext cx="368400" cy="1025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h2</a:t>
            </a:r>
          </a:p>
        </p:txBody>
      </p:sp>
      <p:cxnSp>
        <p:nvCxnSpPr>
          <p:cNvPr id="735" name="Shape 735"/>
          <p:cNvCxnSpPr/>
          <p:nvPr/>
        </p:nvCxnSpPr>
        <p:spPr>
          <a:xfrm rot="10800000">
            <a:off x="4614728" y="3155913"/>
            <a:ext cx="0" cy="56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36" name="Shape 736"/>
          <p:cNvSpPr/>
          <p:nvPr/>
        </p:nvSpPr>
        <p:spPr>
          <a:xfrm>
            <a:off x="4430518" y="2449134"/>
            <a:ext cx="368400" cy="7067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y2</a:t>
            </a:r>
          </a:p>
        </p:txBody>
      </p:sp>
      <p:cxnSp>
        <p:nvCxnSpPr>
          <p:cNvPr id="737" name="Shape 737"/>
          <p:cNvCxnSpPr/>
          <p:nvPr/>
        </p:nvCxnSpPr>
        <p:spPr>
          <a:xfrm rot="10800000">
            <a:off x="4614728" y="4742039"/>
            <a:ext cx="0" cy="6463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7694111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75" y="140001"/>
            <a:ext cx="961150" cy="657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Shape 7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325" y="343200"/>
            <a:ext cx="1885950" cy="177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4" name="Shape 744"/>
          <p:cNvCxnSpPr/>
          <p:nvPr/>
        </p:nvCxnSpPr>
        <p:spPr>
          <a:xfrm rot="10800000">
            <a:off x="1348801" y="371633"/>
            <a:ext cx="29219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5" name="Shape 745"/>
          <p:cNvSpPr/>
          <p:nvPr/>
        </p:nvSpPr>
        <p:spPr>
          <a:xfrm>
            <a:off x="3115589" y="3716314"/>
            <a:ext cx="368400" cy="1025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h0</a:t>
            </a:r>
          </a:p>
        </p:txBody>
      </p:sp>
      <p:cxnSp>
        <p:nvCxnSpPr>
          <p:cNvPr id="746" name="Shape 746"/>
          <p:cNvCxnSpPr>
            <a:endCxn id="745" idx="2"/>
          </p:cNvCxnSpPr>
          <p:nvPr/>
        </p:nvCxnSpPr>
        <p:spPr>
          <a:xfrm rot="10800000">
            <a:off x="3299789" y="4741913"/>
            <a:ext cx="0" cy="64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7" name="Shape 747"/>
          <p:cNvSpPr/>
          <p:nvPr/>
        </p:nvSpPr>
        <p:spPr>
          <a:xfrm>
            <a:off x="3076801" y="5388439"/>
            <a:ext cx="458999" cy="1025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x0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&lt;START&gt;</a:t>
            </a:r>
          </a:p>
        </p:txBody>
      </p:sp>
      <p:cxnSp>
        <p:nvCxnSpPr>
          <p:cNvPr id="748" name="Shape 748"/>
          <p:cNvCxnSpPr>
            <a:stCxn id="745" idx="0"/>
          </p:cNvCxnSpPr>
          <p:nvPr/>
        </p:nvCxnSpPr>
        <p:spPr>
          <a:xfrm rot="10800000">
            <a:off x="3299789" y="3155913"/>
            <a:ext cx="0" cy="56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9" name="Shape 749"/>
          <p:cNvSpPr/>
          <p:nvPr/>
        </p:nvSpPr>
        <p:spPr>
          <a:xfrm>
            <a:off x="3115589" y="2449134"/>
            <a:ext cx="368400" cy="7067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y0</a:t>
            </a:r>
          </a:p>
        </p:txBody>
      </p:sp>
      <p:cxnSp>
        <p:nvCxnSpPr>
          <p:cNvPr id="750" name="Shape 750"/>
          <p:cNvCxnSpPr>
            <a:endCxn id="745" idx="1"/>
          </p:cNvCxnSpPr>
          <p:nvPr/>
        </p:nvCxnSpPr>
        <p:spPr>
          <a:xfrm rot="10800000" flipH="1">
            <a:off x="1276889" y="4229113"/>
            <a:ext cx="1838700" cy="1729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1" name="Shape 751"/>
          <p:cNvSpPr txBox="1"/>
          <p:nvPr/>
        </p:nvSpPr>
        <p:spPr>
          <a:xfrm>
            <a:off x="2711050" y="6342367"/>
            <a:ext cx="1709016" cy="515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&lt;START&gt;</a:t>
            </a:r>
          </a:p>
        </p:txBody>
      </p:sp>
      <p:sp>
        <p:nvSpPr>
          <p:cNvPr id="752" name="Shape 752"/>
          <p:cNvSpPr txBox="1"/>
          <p:nvPr/>
        </p:nvSpPr>
        <p:spPr>
          <a:xfrm>
            <a:off x="6199625" y="180434"/>
            <a:ext cx="2202900" cy="157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test image</a:t>
            </a:r>
          </a:p>
        </p:txBody>
      </p:sp>
      <p:sp>
        <p:nvSpPr>
          <p:cNvPr id="753" name="Shape 753"/>
          <p:cNvSpPr/>
          <p:nvPr/>
        </p:nvSpPr>
        <p:spPr>
          <a:xfrm>
            <a:off x="3734266" y="5388439"/>
            <a:ext cx="458999" cy="1025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700"/>
              <a:t>straw</a:t>
            </a:r>
          </a:p>
        </p:txBody>
      </p:sp>
      <p:sp>
        <p:nvSpPr>
          <p:cNvPr id="754" name="Shape 754"/>
          <p:cNvSpPr/>
          <p:nvPr/>
        </p:nvSpPr>
        <p:spPr>
          <a:xfrm>
            <a:off x="332675" y="6090000"/>
            <a:ext cx="1123799" cy="69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cxnSp>
        <p:nvCxnSpPr>
          <p:cNvPr id="755" name="Shape 755"/>
          <p:cNvCxnSpPr>
            <a:endCxn id="757" idx="1"/>
          </p:cNvCxnSpPr>
          <p:nvPr/>
        </p:nvCxnSpPr>
        <p:spPr>
          <a:xfrm>
            <a:off x="3483853" y="4229113"/>
            <a:ext cx="28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8" name="Shape 758"/>
          <p:cNvCxnSpPr/>
          <p:nvPr/>
        </p:nvCxnSpPr>
        <p:spPr>
          <a:xfrm rot="10800000">
            <a:off x="3957264" y="4742039"/>
            <a:ext cx="0" cy="6463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7" name="Shape 757"/>
          <p:cNvSpPr/>
          <p:nvPr/>
        </p:nvSpPr>
        <p:spPr>
          <a:xfrm>
            <a:off x="3773053" y="3716314"/>
            <a:ext cx="368400" cy="1025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h1</a:t>
            </a:r>
          </a:p>
        </p:txBody>
      </p:sp>
      <p:cxnSp>
        <p:nvCxnSpPr>
          <p:cNvPr id="759" name="Shape 759"/>
          <p:cNvCxnSpPr/>
          <p:nvPr/>
        </p:nvCxnSpPr>
        <p:spPr>
          <a:xfrm rot="10800000">
            <a:off x="3957264" y="3155913"/>
            <a:ext cx="0" cy="56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0" name="Shape 760"/>
          <p:cNvSpPr/>
          <p:nvPr/>
        </p:nvSpPr>
        <p:spPr>
          <a:xfrm>
            <a:off x="3773053" y="2449134"/>
            <a:ext cx="368400" cy="7067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y1</a:t>
            </a:r>
          </a:p>
        </p:txBody>
      </p:sp>
      <p:sp>
        <p:nvSpPr>
          <p:cNvPr id="761" name="Shape 761"/>
          <p:cNvSpPr/>
          <p:nvPr/>
        </p:nvSpPr>
        <p:spPr>
          <a:xfrm>
            <a:off x="4420066" y="5388439"/>
            <a:ext cx="458999" cy="1025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700"/>
              <a:t>hat</a:t>
            </a:r>
          </a:p>
        </p:txBody>
      </p:sp>
      <p:cxnSp>
        <p:nvCxnSpPr>
          <p:cNvPr id="762" name="Shape 762"/>
          <p:cNvCxnSpPr>
            <a:endCxn id="764" idx="1"/>
          </p:cNvCxnSpPr>
          <p:nvPr/>
        </p:nvCxnSpPr>
        <p:spPr>
          <a:xfrm>
            <a:off x="4141618" y="4229113"/>
            <a:ext cx="288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4" name="Shape 764"/>
          <p:cNvSpPr/>
          <p:nvPr/>
        </p:nvSpPr>
        <p:spPr>
          <a:xfrm>
            <a:off x="4430518" y="3716314"/>
            <a:ext cx="368400" cy="1025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h2</a:t>
            </a:r>
          </a:p>
        </p:txBody>
      </p:sp>
      <p:cxnSp>
        <p:nvCxnSpPr>
          <p:cNvPr id="765" name="Shape 765"/>
          <p:cNvCxnSpPr/>
          <p:nvPr/>
        </p:nvCxnSpPr>
        <p:spPr>
          <a:xfrm rot="10800000">
            <a:off x="4614728" y="3155913"/>
            <a:ext cx="0" cy="56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6" name="Shape 766"/>
          <p:cNvSpPr/>
          <p:nvPr/>
        </p:nvSpPr>
        <p:spPr>
          <a:xfrm>
            <a:off x="4430518" y="2449134"/>
            <a:ext cx="368400" cy="7067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y2</a:t>
            </a:r>
          </a:p>
        </p:txBody>
      </p:sp>
      <p:cxnSp>
        <p:nvCxnSpPr>
          <p:cNvPr id="767" name="Shape 767"/>
          <p:cNvCxnSpPr/>
          <p:nvPr/>
        </p:nvCxnSpPr>
        <p:spPr>
          <a:xfrm rot="10800000">
            <a:off x="4614728" y="4742039"/>
            <a:ext cx="0" cy="6463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68" name="Shape 768"/>
          <p:cNvCxnSpPr/>
          <p:nvPr/>
        </p:nvCxnSpPr>
        <p:spPr>
          <a:xfrm>
            <a:off x="4798918" y="2802533"/>
            <a:ext cx="964500" cy="6500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70" name="Shape 770"/>
          <p:cNvSpPr txBox="1"/>
          <p:nvPr/>
        </p:nvSpPr>
        <p:spPr>
          <a:xfrm>
            <a:off x="5839626" y="2801901"/>
            <a:ext cx="3128699" cy="61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sample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&lt;END&gt; token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=&gt; finish.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985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368135" y="1054767"/>
            <a:ext cx="8478981" cy="53697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Often </a:t>
            </a:r>
            <a:r>
              <a:rPr lang="en-US" sz="2400" dirty="0" smtClean="0"/>
              <a:t>layers are stacked vertically (deep RNNs</a:t>
            </a:r>
            <a:r>
              <a:rPr lang="en-US" sz="2400" dirty="0" smtClean="0"/>
              <a:t>):</a:t>
            </a: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0" rtl="0">
              <a:spcBef>
                <a:spcPts val="0"/>
              </a:spcBef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hape 124"/>
          <p:cNvSpPr txBox="1"/>
          <p:nvPr/>
        </p:nvSpPr>
        <p:spPr>
          <a:xfrm>
            <a:off x="261257" y="156298"/>
            <a:ext cx="7399418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RNN structure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37978" y="4182069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367595" y="4990661"/>
            <a:ext cx="0" cy="57965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349829" y="324229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/>
              <p:cNvSpPr/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2768969" y="458636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333814" y="418576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763431" y="4994353"/>
            <a:ext cx="0" cy="5759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745665" y="3245982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/>
              <p:cNvSpPr/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164805" y="459005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729510" y="4207999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143183" y="5020282"/>
            <a:ext cx="1823" cy="550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5141361" y="326822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/>
              <p:cNvSpPr/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560501" y="461229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934333" y="243739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349829" y="1993543"/>
            <a:ext cx="3644" cy="4438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765324" y="284168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330169" y="2441083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737776" y="1994832"/>
            <a:ext cx="7889" cy="446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161160" y="2845378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725865" y="246332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5131817" y="1993543"/>
            <a:ext cx="9544" cy="469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556856" y="286761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  <a:blipFill rotWithShape="1"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  <a:blipFill rotWithShape="1"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  <a:blipFill rotWithShape="1">
                <a:blip r:embed="rId1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  <a:blipFill rotWithShape="1">
                <a:blip r:embed="rId16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  <a:blipFill rotWithShape="1">
                <a:blip r:embed="rId1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/>
              <p:cNvSpPr/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  <a:blipFill rotWithShape="1">
                <a:blip r:embed="rId1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/>
              <p:cNvSpPr/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  <a:blipFill rotWithShape="1">
                <a:blip r:embed="rId1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/>
              <p:cNvSpPr/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  <a:blipFill rotWithShape="1">
                <a:blip r:embed="rId2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2913693" y="5807108"/>
            <a:ext cx="1745025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28072" y="5732052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</a:t>
            </a:r>
            <a:endParaRPr lang="en-US" sz="2400" dirty="0"/>
          </a:p>
        </p:txBody>
      </p:sp>
      <p:sp>
        <p:nvSpPr>
          <p:cNvPr id="94" name="Right Arrow 93"/>
          <p:cNvSpPr/>
          <p:nvPr/>
        </p:nvSpPr>
        <p:spPr>
          <a:xfrm rot="16200000">
            <a:off x="752053" y="2846585"/>
            <a:ext cx="1255747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123312" y="3729906"/>
            <a:ext cx="17251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Abstraction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Higher </a:t>
            </a:r>
            <a:br>
              <a:rPr lang="en-US" sz="2400" dirty="0" smtClean="0"/>
            </a:br>
            <a:r>
              <a:rPr lang="en-US" sz="2400" dirty="0" smtClean="0"/>
              <a:t>level </a:t>
            </a:r>
            <a:br>
              <a:rPr lang="en-US" sz="2400" dirty="0" smtClean="0"/>
            </a:br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764494" y="2544450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parameters </a:t>
            </a:r>
            <a:br>
              <a:rPr lang="en-US" dirty="0" smtClean="0"/>
            </a:br>
            <a:r>
              <a:rPr lang="en-US" dirty="0" smtClean="0"/>
              <a:t>at this level 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764493" y="4266890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parameters </a:t>
            </a:r>
            <a:br>
              <a:rPr lang="en-US" dirty="0" smtClean="0"/>
            </a:br>
            <a:r>
              <a:rPr lang="en-US" dirty="0" smtClean="0"/>
              <a:t>at this level 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 rot="10800000">
            <a:off x="6322271" y="2660257"/>
            <a:ext cx="351789" cy="36285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 rot="10800000">
            <a:off x="6322271" y="4408627"/>
            <a:ext cx="351789" cy="36285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rot="5400000">
            <a:off x="7429056" y="3187460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ym typeface="Symbol"/>
              </a:rPr>
              <a:t>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46464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235901" y="0"/>
            <a:ext cx="5512799" cy="132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bg1"/>
                </a:solidFill>
              </a:rPr>
              <a:t>Image Sentence Datasets</a:t>
            </a:r>
          </a:p>
        </p:txBody>
      </p:sp>
      <p:pic>
        <p:nvPicPr>
          <p:cNvPr id="776" name="Shape 7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50" y="1051701"/>
            <a:ext cx="4625224" cy="5584633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Shape 777"/>
          <p:cNvSpPr txBox="1"/>
          <p:nvPr/>
        </p:nvSpPr>
        <p:spPr>
          <a:xfrm>
            <a:off x="5285151" y="1260034"/>
            <a:ext cx="3753899" cy="341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Microsoft COCO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i="1"/>
              <a:t>[Tsung-Yi Lin et al. 2014]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mscoco.org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currently: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~120K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~5 sentences each</a:t>
            </a:r>
          </a:p>
        </p:txBody>
      </p:sp>
    </p:spTree>
    <p:extLst>
      <p:ext uri="{BB962C8B-B14F-4D97-AF65-F5344CB8AC3E}">
        <p14:creationId xmlns:p14="http://schemas.microsoft.com/office/powerpoint/2010/main" val="18818059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Shape 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753626"/>
            <a:ext cx="9143999" cy="2702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79539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/>
        </p:nvSpPr>
        <p:spPr>
          <a:xfrm>
            <a:off x="124762" y="610145"/>
            <a:ext cx="8948400" cy="9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89" name="Shape 7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610145"/>
            <a:ext cx="9143999" cy="2845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Shape 7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66155"/>
            <a:ext cx="9144000" cy="2773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05872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 txBox="1">
            <a:spLocks noGrp="1"/>
          </p:cNvSpPr>
          <p:nvPr>
            <p:ph type="sldNum" idx="12"/>
          </p:nvPr>
        </p:nvSpPr>
        <p:spPr>
          <a:xfrm>
            <a:off x="8556792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83</a:t>
            </a:fld>
            <a:endParaRPr lang="en"/>
          </a:p>
        </p:txBody>
      </p:sp>
      <p:sp>
        <p:nvSpPr>
          <p:cNvPr id="796" name="Shape 796"/>
          <p:cNvSpPr txBox="1"/>
          <p:nvPr/>
        </p:nvSpPr>
        <p:spPr>
          <a:xfrm>
            <a:off x="119951" y="6152534"/>
            <a:ext cx="8516399" cy="88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i="1"/>
              <a:t>Show Attend and Tell, Xu et al., 2015</a:t>
            </a:r>
          </a:p>
        </p:txBody>
      </p:sp>
      <p:pic>
        <p:nvPicPr>
          <p:cNvPr id="797" name="Shape 7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2229233"/>
            <a:ext cx="607695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 txBox="1"/>
          <p:nvPr/>
        </p:nvSpPr>
        <p:spPr>
          <a:xfrm>
            <a:off x="230676" y="172233"/>
            <a:ext cx="6994199" cy="82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Preview of fancier architectures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RNN attends spatially to different parts of images while generating each word of the sentence:</a:t>
            </a:r>
          </a:p>
        </p:txBody>
      </p:sp>
    </p:spTree>
    <p:extLst>
      <p:ext uri="{BB962C8B-B14F-4D97-AF65-F5344CB8AC3E}">
        <p14:creationId xmlns:p14="http://schemas.microsoft.com/office/powerpoint/2010/main" val="20523984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Shape 10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288" y="1285100"/>
            <a:ext cx="2226530" cy="699537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Shape 1051"/>
          <p:cNvSpPr txBox="1"/>
          <p:nvPr/>
        </p:nvSpPr>
        <p:spPr>
          <a:xfrm>
            <a:off x="69653" y="1033207"/>
            <a:ext cx="3847800" cy="6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 smtClean="0"/>
              <a:t>Vanilla RNN</a:t>
            </a:r>
            <a:r>
              <a:rPr lang="en" sz="2800" dirty="0"/>
              <a:t>:</a:t>
            </a:r>
          </a:p>
        </p:txBody>
      </p:sp>
      <p:pic>
        <p:nvPicPr>
          <p:cNvPr id="1052" name="Shape 10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0819" y="2066899"/>
            <a:ext cx="659395" cy="342543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Shape 1053"/>
          <p:cNvSpPr/>
          <p:nvPr/>
        </p:nvSpPr>
        <p:spPr>
          <a:xfrm>
            <a:off x="2599460" y="1063351"/>
            <a:ext cx="2007900" cy="9747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54" name="Shape 10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2037" y="2089735"/>
            <a:ext cx="325415" cy="29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Shape 10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5615" y="2066899"/>
            <a:ext cx="753594" cy="34254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Shape 1056"/>
          <p:cNvSpPr txBox="1"/>
          <p:nvPr/>
        </p:nvSpPr>
        <p:spPr>
          <a:xfrm>
            <a:off x="219860" y="2697983"/>
            <a:ext cx="2379600" cy="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LSTM:</a:t>
            </a:r>
          </a:p>
        </p:txBody>
      </p:sp>
      <p:pic>
        <p:nvPicPr>
          <p:cNvPr id="1057" name="Shape 10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0925" y="3527181"/>
            <a:ext cx="2933700" cy="1326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Shape 10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04876" y="4853353"/>
            <a:ext cx="2181225" cy="847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Shape 10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6950" y="3094982"/>
            <a:ext cx="36195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Shape 10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80137" y="3094982"/>
            <a:ext cx="942975" cy="3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Shape 1061"/>
          <p:cNvSpPr/>
          <p:nvPr/>
        </p:nvSpPr>
        <p:spPr>
          <a:xfrm>
            <a:off x="1778600" y="3527181"/>
            <a:ext cx="3078300" cy="2173751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62" name="Shape 1062"/>
          <p:cNvCxnSpPr/>
          <p:nvPr/>
        </p:nvCxnSpPr>
        <p:spPr>
          <a:xfrm>
            <a:off x="15302" y="2575610"/>
            <a:ext cx="42707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2" name="Shape 1051"/>
          <p:cNvSpPr txBox="1"/>
          <p:nvPr/>
        </p:nvSpPr>
        <p:spPr>
          <a:xfrm>
            <a:off x="197974" y="140578"/>
            <a:ext cx="7127274" cy="6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 smtClean="0">
                <a:solidFill>
                  <a:schemeClr val="bg1"/>
                </a:solidFill>
              </a:rPr>
              <a:t>LSTM: Long Short-Term Memory</a:t>
            </a:r>
            <a:endParaRPr lang="e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603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Shape 1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49" y="1798655"/>
            <a:ext cx="3271149" cy="391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Shape 1069"/>
          <p:cNvSpPr txBox="1"/>
          <p:nvPr/>
        </p:nvSpPr>
        <p:spPr>
          <a:xfrm>
            <a:off x="267601" y="102500"/>
            <a:ext cx="3271199" cy="65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dirty="0">
                <a:solidFill>
                  <a:schemeClr val="bg1"/>
                </a:solidFill>
              </a:rPr>
              <a:t>LSTM</a:t>
            </a:r>
          </a:p>
        </p:txBody>
      </p:sp>
      <p:pic>
        <p:nvPicPr>
          <p:cNvPr id="1070" name="Shape 10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687" y="2853732"/>
            <a:ext cx="2381250" cy="3024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Shape 10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5004" y="584820"/>
            <a:ext cx="3707825" cy="2983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Shape 10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9300" y="3758560"/>
            <a:ext cx="1877432" cy="22142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61345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 txBox="1"/>
          <p:nvPr/>
        </p:nvSpPr>
        <p:spPr>
          <a:xfrm>
            <a:off x="98900" y="219411"/>
            <a:ext cx="8072100" cy="11555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>
                <a:solidFill>
                  <a:schemeClr val="bg1"/>
                </a:solidFill>
              </a:rPr>
              <a:t>Long Short Term Memory (LSTM)</a:t>
            </a:r>
          </a:p>
          <a:p>
            <a:pPr lvl="0">
              <a:spcBef>
                <a:spcPts val="0"/>
              </a:spcBef>
              <a:buNone/>
            </a:pPr>
            <a:endParaRPr lang="en" sz="1800" i="1" dirty="0" smtClean="0"/>
          </a:p>
          <a:p>
            <a:pPr lvl="0">
              <a:spcBef>
                <a:spcPts val="0"/>
              </a:spcBef>
              <a:buNone/>
            </a:pPr>
            <a:r>
              <a:rPr lang="en" sz="1800" i="1" dirty="0" smtClean="0"/>
              <a:t>[</a:t>
            </a:r>
            <a:r>
              <a:rPr lang="en" sz="1800" i="1" dirty="0"/>
              <a:t>Hochreiter et al., 1997]</a:t>
            </a:r>
          </a:p>
        </p:txBody>
      </p:sp>
      <p:pic>
        <p:nvPicPr>
          <p:cNvPr id="1079" name="Shape 10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526" y="3448433"/>
            <a:ext cx="2994213" cy="1555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Shape 10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6501" y="4922901"/>
            <a:ext cx="2181225" cy="9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Shape 1081"/>
          <p:cNvSpPr/>
          <p:nvPr/>
        </p:nvSpPr>
        <p:spPr>
          <a:xfrm>
            <a:off x="6065475" y="3448437"/>
            <a:ext cx="2901300" cy="24523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2" name="Shape 1082"/>
          <p:cNvSpPr/>
          <p:nvPr/>
        </p:nvSpPr>
        <p:spPr>
          <a:xfrm>
            <a:off x="1904976" y="2357887"/>
            <a:ext cx="293099" cy="635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x</a:t>
            </a:r>
          </a:p>
        </p:txBody>
      </p:sp>
      <p:sp>
        <p:nvSpPr>
          <p:cNvPr id="1083" name="Shape 1083"/>
          <p:cNvSpPr/>
          <p:nvPr/>
        </p:nvSpPr>
        <p:spPr>
          <a:xfrm>
            <a:off x="1904976" y="3074553"/>
            <a:ext cx="293099" cy="635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</a:p>
        </p:txBody>
      </p:sp>
      <p:sp>
        <p:nvSpPr>
          <p:cNvPr id="1084" name="Shape 1084"/>
          <p:cNvSpPr txBox="1"/>
          <p:nvPr/>
        </p:nvSpPr>
        <p:spPr>
          <a:xfrm>
            <a:off x="1843850" y="3737800"/>
            <a:ext cx="2043300" cy="39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vector from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before (</a:t>
            </a:r>
            <a:r>
              <a:rPr lang="en" sz="1800" b="1">
                <a:solidFill>
                  <a:srgbClr val="38761D"/>
                </a:solidFill>
              </a:rPr>
              <a:t>h</a:t>
            </a:r>
            <a:r>
              <a:rPr lang="en" sz="1800">
                <a:solidFill>
                  <a:srgbClr val="38761D"/>
                </a:solidFill>
              </a:rPr>
              <a:t>)</a:t>
            </a:r>
          </a:p>
        </p:txBody>
      </p:sp>
      <p:sp>
        <p:nvSpPr>
          <p:cNvPr id="1085" name="Shape 1085"/>
          <p:cNvSpPr/>
          <p:nvPr/>
        </p:nvSpPr>
        <p:spPr>
          <a:xfrm>
            <a:off x="941325" y="2336267"/>
            <a:ext cx="904200" cy="2769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W</a:t>
            </a:r>
          </a:p>
        </p:txBody>
      </p:sp>
      <p:cxnSp>
        <p:nvCxnSpPr>
          <p:cNvPr id="1086" name="Shape 1086"/>
          <p:cNvCxnSpPr/>
          <p:nvPr/>
        </p:nvCxnSpPr>
        <p:spPr>
          <a:xfrm>
            <a:off x="2460151" y="3074569"/>
            <a:ext cx="6113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87" name="Shape 1087"/>
          <p:cNvSpPr/>
          <p:nvPr/>
        </p:nvSpPr>
        <p:spPr>
          <a:xfrm>
            <a:off x="5149751" y="2336251"/>
            <a:ext cx="293099" cy="6352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</a:t>
            </a:r>
          </a:p>
        </p:txBody>
      </p:sp>
      <p:sp>
        <p:nvSpPr>
          <p:cNvPr id="1088" name="Shape 1088"/>
          <p:cNvSpPr/>
          <p:nvPr/>
        </p:nvSpPr>
        <p:spPr>
          <a:xfrm>
            <a:off x="5149751" y="3047451"/>
            <a:ext cx="293099" cy="635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</a:t>
            </a:r>
          </a:p>
        </p:txBody>
      </p:sp>
      <p:sp>
        <p:nvSpPr>
          <p:cNvPr id="1089" name="Shape 1089"/>
          <p:cNvSpPr/>
          <p:nvPr/>
        </p:nvSpPr>
        <p:spPr>
          <a:xfrm>
            <a:off x="5148899" y="3758651"/>
            <a:ext cx="293099" cy="635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o</a:t>
            </a:r>
          </a:p>
        </p:txBody>
      </p:sp>
      <p:sp>
        <p:nvSpPr>
          <p:cNvPr id="1090" name="Shape 1090"/>
          <p:cNvSpPr/>
          <p:nvPr/>
        </p:nvSpPr>
        <p:spPr>
          <a:xfrm>
            <a:off x="5149749" y="4469852"/>
            <a:ext cx="293099" cy="6352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g</a:t>
            </a:r>
          </a:p>
        </p:txBody>
      </p:sp>
      <p:sp>
        <p:nvSpPr>
          <p:cNvPr id="1091" name="Shape 1091"/>
          <p:cNvSpPr txBox="1"/>
          <p:nvPr/>
        </p:nvSpPr>
        <p:spPr>
          <a:xfrm>
            <a:off x="1860600" y="1395067"/>
            <a:ext cx="2294400" cy="39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vector from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below (</a:t>
            </a:r>
            <a:r>
              <a:rPr lang="en" sz="1800" b="1">
                <a:solidFill>
                  <a:srgbClr val="FF0000"/>
                </a:solidFill>
              </a:rPr>
              <a:t>x</a:t>
            </a:r>
            <a:r>
              <a:rPr lang="en" sz="180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092" name="Shape 1092"/>
          <p:cNvSpPr/>
          <p:nvPr/>
        </p:nvSpPr>
        <p:spPr>
          <a:xfrm>
            <a:off x="3682850" y="2336267"/>
            <a:ext cx="904200" cy="6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sigmoid</a:t>
            </a:r>
          </a:p>
        </p:txBody>
      </p:sp>
      <p:sp>
        <p:nvSpPr>
          <p:cNvPr id="1093" name="Shape 1093"/>
          <p:cNvSpPr/>
          <p:nvPr/>
        </p:nvSpPr>
        <p:spPr>
          <a:xfrm>
            <a:off x="3682850" y="3047467"/>
            <a:ext cx="904200" cy="6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sigmoid</a:t>
            </a:r>
          </a:p>
        </p:txBody>
      </p:sp>
      <p:sp>
        <p:nvSpPr>
          <p:cNvPr id="1094" name="Shape 1094"/>
          <p:cNvSpPr/>
          <p:nvPr/>
        </p:nvSpPr>
        <p:spPr>
          <a:xfrm>
            <a:off x="3682850" y="4469867"/>
            <a:ext cx="904200" cy="6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sp>
        <p:nvSpPr>
          <p:cNvPr id="1095" name="Shape 1095"/>
          <p:cNvSpPr/>
          <p:nvPr/>
        </p:nvSpPr>
        <p:spPr>
          <a:xfrm>
            <a:off x="3682850" y="3758667"/>
            <a:ext cx="904200" cy="6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sigmoid</a:t>
            </a:r>
          </a:p>
        </p:txBody>
      </p:sp>
      <p:cxnSp>
        <p:nvCxnSpPr>
          <p:cNvPr id="1096" name="Shape 1096"/>
          <p:cNvCxnSpPr/>
          <p:nvPr/>
        </p:nvCxnSpPr>
        <p:spPr>
          <a:xfrm>
            <a:off x="4688700" y="2653869"/>
            <a:ext cx="35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97" name="Shape 1097"/>
          <p:cNvCxnSpPr/>
          <p:nvPr/>
        </p:nvCxnSpPr>
        <p:spPr>
          <a:xfrm>
            <a:off x="4688700" y="3365069"/>
            <a:ext cx="35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98" name="Shape 1098"/>
          <p:cNvCxnSpPr/>
          <p:nvPr/>
        </p:nvCxnSpPr>
        <p:spPr>
          <a:xfrm>
            <a:off x="4688700" y="4076269"/>
            <a:ext cx="35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99" name="Shape 1099"/>
          <p:cNvCxnSpPr/>
          <p:nvPr/>
        </p:nvCxnSpPr>
        <p:spPr>
          <a:xfrm>
            <a:off x="4688700" y="4787469"/>
            <a:ext cx="35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00" name="Shape 1100"/>
          <p:cNvSpPr/>
          <p:nvPr/>
        </p:nvSpPr>
        <p:spPr>
          <a:xfrm>
            <a:off x="3305026" y="2336267"/>
            <a:ext cx="293099" cy="2769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01" name="Shape 1101"/>
          <p:cNvSpPr txBox="1"/>
          <p:nvPr/>
        </p:nvSpPr>
        <p:spPr>
          <a:xfrm>
            <a:off x="811401" y="5066600"/>
            <a:ext cx="1381799" cy="39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4n x 2n</a:t>
            </a:r>
          </a:p>
        </p:txBody>
      </p:sp>
      <p:sp>
        <p:nvSpPr>
          <p:cNvPr id="1102" name="Shape 1102"/>
          <p:cNvSpPr txBox="1"/>
          <p:nvPr/>
        </p:nvSpPr>
        <p:spPr>
          <a:xfrm>
            <a:off x="3152651" y="5032767"/>
            <a:ext cx="1381799" cy="39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4n</a:t>
            </a:r>
          </a:p>
        </p:txBody>
      </p:sp>
      <p:sp>
        <p:nvSpPr>
          <p:cNvPr id="1103" name="Shape 1103"/>
          <p:cNvSpPr txBox="1"/>
          <p:nvPr/>
        </p:nvSpPr>
        <p:spPr>
          <a:xfrm>
            <a:off x="4973076" y="5032767"/>
            <a:ext cx="1381799" cy="39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4*n</a:t>
            </a:r>
          </a:p>
        </p:txBody>
      </p:sp>
      <p:sp>
        <p:nvSpPr>
          <p:cNvPr id="1104" name="Shape 1104"/>
          <p:cNvSpPr/>
          <p:nvPr/>
        </p:nvSpPr>
        <p:spPr>
          <a:xfrm>
            <a:off x="6108126" y="3505769"/>
            <a:ext cx="2793300" cy="1395200"/>
          </a:xfrm>
          <a:prstGeom prst="rect">
            <a:avLst/>
          </a:prstGeom>
          <a:solidFill>
            <a:srgbClr val="3A96FF">
              <a:alpha val="20770"/>
            </a:srgbClr>
          </a:solidFill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8283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Shape 1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326" y="3550033"/>
            <a:ext cx="2994213" cy="1555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Shape 1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301" y="5024501"/>
            <a:ext cx="2181225" cy="9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Shape 1113"/>
          <p:cNvSpPr/>
          <p:nvPr/>
        </p:nvSpPr>
        <p:spPr>
          <a:xfrm>
            <a:off x="5989275" y="3550037"/>
            <a:ext cx="2901300" cy="24523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14" name="Shape 1114"/>
          <p:cNvCxnSpPr/>
          <p:nvPr/>
        </p:nvCxnSpPr>
        <p:spPr>
          <a:xfrm>
            <a:off x="1307125" y="2736500"/>
            <a:ext cx="6196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5" name="Shape 1115"/>
          <p:cNvSpPr txBox="1"/>
          <p:nvPr/>
        </p:nvSpPr>
        <p:spPr>
          <a:xfrm>
            <a:off x="404450" y="1672500"/>
            <a:ext cx="9042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cell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/>
              <a:t>state c</a:t>
            </a:r>
          </a:p>
        </p:txBody>
      </p:sp>
      <p:sp>
        <p:nvSpPr>
          <p:cNvPr id="1116" name="Shape 1116"/>
          <p:cNvSpPr/>
          <p:nvPr/>
        </p:nvSpPr>
        <p:spPr>
          <a:xfrm>
            <a:off x="6560301" y="5024500"/>
            <a:ext cx="858599" cy="524800"/>
          </a:xfrm>
          <a:prstGeom prst="rect">
            <a:avLst/>
          </a:prstGeom>
          <a:solidFill>
            <a:srgbClr val="3A96FF">
              <a:alpha val="20770"/>
            </a:srgbClr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7" name="Shape 1117"/>
          <p:cNvSpPr/>
          <p:nvPr/>
        </p:nvSpPr>
        <p:spPr>
          <a:xfrm>
            <a:off x="1674701" y="4632860"/>
            <a:ext cx="293099" cy="3916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</a:t>
            </a:r>
          </a:p>
        </p:txBody>
      </p:sp>
      <p:sp>
        <p:nvSpPr>
          <p:cNvPr id="1118" name="Shape 1118"/>
          <p:cNvSpPr/>
          <p:nvPr/>
        </p:nvSpPr>
        <p:spPr>
          <a:xfrm>
            <a:off x="1624450" y="2474100"/>
            <a:ext cx="393600" cy="524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119" name="Shape 1119"/>
          <p:cNvCxnSpPr>
            <a:stCxn id="1117" idx="0"/>
            <a:endCxn id="1118" idx="4"/>
          </p:cNvCxnSpPr>
          <p:nvPr/>
        </p:nvCxnSpPr>
        <p:spPr>
          <a:xfrm rot="10800000">
            <a:off x="1821250" y="2998860"/>
            <a:ext cx="0" cy="16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20" name="Shape 1120"/>
          <p:cNvCxnSpPr/>
          <p:nvPr/>
        </p:nvCxnSpPr>
        <p:spPr>
          <a:xfrm>
            <a:off x="1307125" y="1517300"/>
            <a:ext cx="61965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21" name="Shape 1121"/>
          <p:cNvCxnSpPr/>
          <p:nvPr/>
        </p:nvCxnSpPr>
        <p:spPr>
          <a:xfrm>
            <a:off x="1307125" y="1822100"/>
            <a:ext cx="61965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22" name="Shape 1122"/>
          <p:cNvCxnSpPr/>
          <p:nvPr/>
        </p:nvCxnSpPr>
        <p:spPr>
          <a:xfrm>
            <a:off x="1307125" y="2126900"/>
            <a:ext cx="61965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23" name="Shape 1123"/>
          <p:cNvCxnSpPr/>
          <p:nvPr/>
        </p:nvCxnSpPr>
        <p:spPr>
          <a:xfrm>
            <a:off x="1307125" y="2431700"/>
            <a:ext cx="61965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" name="Shape 1078"/>
          <p:cNvSpPr txBox="1"/>
          <p:nvPr/>
        </p:nvSpPr>
        <p:spPr>
          <a:xfrm>
            <a:off x="98900" y="219411"/>
            <a:ext cx="8072100" cy="11555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>
                <a:solidFill>
                  <a:schemeClr val="bg1"/>
                </a:solidFill>
              </a:rPr>
              <a:t>Long Short Term Memory (LSTM)</a:t>
            </a:r>
          </a:p>
          <a:p>
            <a:pPr lvl="0">
              <a:spcBef>
                <a:spcPts val="0"/>
              </a:spcBef>
              <a:buNone/>
            </a:pPr>
            <a:endParaRPr lang="en" sz="1800" i="1" dirty="0" smtClean="0"/>
          </a:p>
          <a:p>
            <a:pPr lvl="0">
              <a:spcBef>
                <a:spcPts val="0"/>
              </a:spcBef>
              <a:buNone/>
            </a:pPr>
            <a:r>
              <a:rPr lang="en" sz="1800" i="1" dirty="0" smtClean="0"/>
              <a:t>[</a:t>
            </a:r>
            <a:r>
              <a:rPr lang="en" sz="1800" i="1" dirty="0"/>
              <a:t>Hochreiter et al., 1997]</a:t>
            </a:r>
          </a:p>
        </p:txBody>
      </p:sp>
    </p:spTree>
    <p:extLst>
      <p:ext uri="{BB962C8B-B14F-4D97-AF65-F5344CB8AC3E}">
        <p14:creationId xmlns:p14="http://schemas.microsoft.com/office/powerpoint/2010/main" val="27577001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Shape 1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326" y="3550033"/>
            <a:ext cx="2994213" cy="1555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Shape 1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301" y="5024501"/>
            <a:ext cx="2181225" cy="9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Shape 1132"/>
          <p:cNvSpPr/>
          <p:nvPr/>
        </p:nvSpPr>
        <p:spPr>
          <a:xfrm>
            <a:off x="5989275" y="3550037"/>
            <a:ext cx="2901300" cy="24523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33" name="Shape 1133"/>
          <p:cNvCxnSpPr/>
          <p:nvPr/>
        </p:nvCxnSpPr>
        <p:spPr>
          <a:xfrm>
            <a:off x="1307125" y="1517300"/>
            <a:ext cx="61965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34" name="Shape 1134"/>
          <p:cNvCxnSpPr/>
          <p:nvPr/>
        </p:nvCxnSpPr>
        <p:spPr>
          <a:xfrm>
            <a:off x="1307125" y="1822100"/>
            <a:ext cx="61965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35" name="Shape 1135"/>
          <p:cNvCxnSpPr/>
          <p:nvPr/>
        </p:nvCxnSpPr>
        <p:spPr>
          <a:xfrm>
            <a:off x="1307125" y="2126900"/>
            <a:ext cx="61965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36" name="Shape 1136"/>
          <p:cNvCxnSpPr/>
          <p:nvPr/>
        </p:nvCxnSpPr>
        <p:spPr>
          <a:xfrm>
            <a:off x="1307125" y="2431700"/>
            <a:ext cx="61965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37" name="Shape 1137"/>
          <p:cNvCxnSpPr/>
          <p:nvPr/>
        </p:nvCxnSpPr>
        <p:spPr>
          <a:xfrm>
            <a:off x="1307125" y="2736500"/>
            <a:ext cx="6196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38" name="Shape 1138"/>
          <p:cNvSpPr txBox="1"/>
          <p:nvPr/>
        </p:nvSpPr>
        <p:spPr>
          <a:xfrm>
            <a:off x="404450" y="1672500"/>
            <a:ext cx="9042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cell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/>
              <a:t>state c</a:t>
            </a:r>
          </a:p>
        </p:txBody>
      </p:sp>
      <p:sp>
        <p:nvSpPr>
          <p:cNvPr id="1139" name="Shape 1139"/>
          <p:cNvSpPr/>
          <p:nvPr/>
        </p:nvSpPr>
        <p:spPr>
          <a:xfrm>
            <a:off x="7398501" y="5024500"/>
            <a:ext cx="858599" cy="524800"/>
          </a:xfrm>
          <a:prstGeom prst="rect">
            <a:avLst/>
          </a:prstGeom>
          <a:solidFill>
            <a:srgbClr val="3A96FF">
              <a:alpha val="20770"/>
            </a:srgbClr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0" name="Shape 1140"/>
          <p:cNvSpPr/>
          <p:nvPr/>
        </p:nvSpPr>
        <p:spPr>
          <a:xfrm>
            <a:off x="1674701" y="4632860"/>
            <a:ext cx="293099" cy="3916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</a:t>
            </a:r>
          </a:p>
        </p:txBody>
      </p:sp>
      <p:sp>
        <p:nvSpPr>
          <p:cNvPr id="1141" name="Shape 1141"/>
          <p:cNvSpPr/>
          <p:nvPr/>
        </p:nvSpPr>
        <p:spPr>
          <a:xfrm>
            <a:off x="1624450" y="2474100"/>
            <a:ext cx="393600" cy="524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142" name="Shape 1142"/>
          <p:cNvCxnSpPr>
            <a:stCxn id="1140" idx="0"/>
            <a:endCxn id="1141" idx="4"/>
          </p:cNvCxnSpPr>
          <p:nvPr/>
        </p:nvCxnSpPr>
        <p:spPr>
          <a:xfrm rot="10800000">
            <a:off x="1821250" y="2998860"/>
            <a:ext cx="0" cy="16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43" name="Shape 1143"/>
          <p:cNvSpPr/>
          <p:nvPr/>
        </p:nvSpPr>
        <p:spPr>
          <a:xfrm>
            <a:off x="3098200" y="4622828"/>
            <a:ext cx="293099" cy="3916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</a:t>
            </a:r>
          </a:p>
        </p:txBody>
      </p:sp>
      <p:sp>
        <p:nvSpPr>
          <p:cNvPr id="1144" name="Shape 1144"/>
          <p:cNvSpPr/>
          <p:nvPr/>
        </p:nvSpPr>
        <p:spPr>
          <a:xfrm>
            <a:off x="3625751" y="4622827"/>
            <a:ext cx="293099" cy="3916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g</a:t>
            </a:r>
          </a:p>
        </p:txBody>
      </p:sp>
      <p:cxnSp>
        <p:nvCxnSpPr>
          <p:cNvPr id="1145" name="Shape 1145"/>
          <p:cNvCxnSpPr>
            <a:stCxn id="1144" idx="0"/>
            <a:endCxn id="1146" idx="4"/>
          </p:cNvCxnSpPr>
          <p:nvPr/>
        </p:nvCxnSpPr>
        <p:spPr>
          <a:xfrm rot="10800000">
            <a:off x="3772300" y="4138827"/>
            <a:ext cx="0" cy="4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46" name="Shape 1146"/>
          <p:cNvSpPr/>
          <p:nvPr/>
        </p:nvSpPr>
        <p:spPr>
          <a:xfrm>
            <a:off x="3575500" y="3614033"/>
            <a:ext cx="393600" cy="524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147" name="Shape 1147"/>
          <p:cNvCxnSpPr>
            <a:stCxn id="1143" idx="0"/>
            <a:endCxn id="1146" idx="2"/>
          </p:cNvCxnSpPr>
          <p:nvPr/>
        </p:nvCxnSpPr>
        <p:spPr>
          <a:xfrm rot="-5400000">
            <a:off x="3037000" y="4084178"/>
            <a:ext cx="746400" cy="330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48" name="Shape 1148"/>
          <p:cNvSpPr/>
          <p:nvPr/>
        </p:nvSpPr>
        <p:spPr>
          <a:xfrm>
            <a:off x="3575500" y="2487507"/>
            <a:ext cx="393600" cy="524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cxnSp>
        <p:nvCxnSpPr>
          <p:cNvPr id="1149" name="Shape 1149"/>
          <p:cNvCxnSpPr>
            <a:stCxn id="1146" idx="0"/>
            <a:endCxn id="1148" idx="4"/>
          </p:cNvCxnSpPr>
          <p:nvPr/>
        </p:nvCxnSpPr>
        <p:spPr>
          <a:xfrm rot="10800000">
            <a:off x="3772300" y="3012433"/>
            <a:ext cx="0" cy="60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5" name="Shape 1078"/>
          <p:cNvSpPr txBox="1"/>
          <p:nvPr/>
        </p:nvSpPr>
        <p:spPr>
          <a:xfrm>
            <a:off x="98900" y="219411"/>
            <a:ext cx="8072100" cy="11555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>
                <a:solidFill>
                  <a:schemeClr val="bg1"/>
                </a:solidFill>
              </a:rPr>
              <a:t>Long Short Term Memory (LSTM)</a:t>
            </a:r>
          </a:p>
          <a:p>
            <a:pPr lvl="0">
              <a:spcBef>
                <a:spcPts val="0"/>
              </a:spcBef>
              <a:buNone/>
            </a:pPr>
            <a:endParaRPr lang="en" sz="1800" i="1" dirty="0" smtClean="0"/>
          </a:p>
          <a:p>
            <a:pPr lvl="0">
              <a:spcBef>
                <a:spcPts val="0"/>
              </a:spcBef>
              <a:buNone/>
            </a:pPr>
            <a:r>
              <a:rPr lang="en" sz="1800" i="1" dirty="0" smtClean="0"/>
              <a:t>[</a:t>
            </a:r>
            <a:r>
              <a:rPr lang="en" sz="1800" i="1" dirty="0"/>
              <a:t>Hochreiter et al., 1997]</a:t>
            </a:r>
          </a:p>
        </p:txBody>
      </p:sp>
    </p:spTree>
    <p:extLst>
      <p:ext uri="{BB962C8B-B14F-4D97-AF65-F5344CB8AC3E}">
        <p14:creationId xmlns:p14="http://schemas.microsoft.com/office/powerpoint/2010/main" val="24295082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Shape 1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326" y="3550033"/>
            <a:ext cx="2994213" cy="1555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Shape 1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301" y="5024501"/>
            <a:ext cx="2181225" cy="9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Shape 1158"/>
          <p:cNvSpPr/>
          <p:nvPr/>
        </p:nvSpPr>
        <p:spPr>
          <a:xfrm>
            <a:off x="5989275" y="3550037"/>
            <a:ext cx="2901300" cy="24523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59" name="Shape 1159"/>
          <p:cNvCxnSpPr/>
          <p:nvPr/>
        </p:nvCxnSpPr>
        <p:spPr>
          <a:xfrm>
            <a:off x="1307125" y="1517300"/>
            <a:ext cx="61965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0" name="Shape 1160"/>
          <p:cNvCxnSpPr/>
          <p:nvPr/>
        </p:nvCxnSpPr>
        <p:spPr>
          <a:xfrm>
            <a:off x="1307125" y="1822100"/>
            <a:ext cx="61965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1" name="Shape 1161"/>
          <p:cNvCxnSpPr/>
          <p:nvPr/>
        </p:nvCxnSpPr>
        <p:spPr>
          <a:xfrm>
            <a:off x="1307125" y="2126900"/>
            <a:ext cx="61965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2" name="Shape 1162"/>
          <p:cNvCxnSpPr/>
          <p:nvPr/>
        </p:nvCxnSpPr>
        <p:spPr>
          <a:xfrm>
            <a:off x="1307125" y="2431700"/>
            <a:ext cx="61965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3" name="Shape 1163"/>
          <p:cNvCxnSpPr/>
          <p:nvPr/>
        </p:nvCxnSpPr>
        <p:spPr>
          <a:xfrm>
            <a:off x="1307125" y="2736500"/>
            <a:ext cx="6196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64" name="Shape 1164"/>
          <p:cNvSpPr txBox="1"/>
          <p:nvPr/>
        </p:nvSpPr>
        <p:spPr>
          <a:xfrm>
            <a:off x="404450" y="1672500"/>
            <a:ext cx="9042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cell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/>
              <a:t>state c</a:t>
            </a:r>
          </a:p>
        </p:txBody>
      </p:sp>
      <p:sp>
        <p:nvSpPr>
          <p:cNvPr id="1165" name="Shape 1165"/>
          <p:cNvSpPr/>
          <p:nvPr/>
        </p:nvSpPr>
        <p:spPr>
          <a:xfrm>
            <a:off x="6087626" y="5552933"/>
            <a:ext cx="1788599" cy="438400"/>
          </a:xfrm>
          <a:prstGeom prst="rect">
            <a:avLst/>
          </a:prstGeom>
          <a:solidFill>
            <a:srgbClr val="3A96FF">
              <a:alpha val="20770"/>
            </a:srgbClr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6" name="Shape 1166"/>
          <p:cNvSpPr/>
          <p:nvPr/>
        </p:nvSpPr>
        <p:spPr>
          <a:xfrm>
            <a:off x="1674701" y="4632860"/>
            <a:ext cx="293099" cy="3916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</a:t>
            </a:r>
          </a:p>
        </p:txBody>
      </p:sp>
      <p:sp>
        <p:nvSpPr>
          <p:cNvPr id="1167" name="Shape 1167"/>
          <p:cNvSpPr/>
          <p:nvPr/>
        </p:nvSpPr>
        <p:spPr>
          <a:xfrm>
            <a:off x="1624450" y="2474100"/>
            <a:ext cx="393600" cy="524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168" name="Shape 1168"/>
          <p:cNvCxnSpPr>
            <a:stCxn id="1166" idx="0"/>
            <a:endCxn id="1167" idx="4"/>
          </p:cNvCxnSpPr>
          <p:nvPr/>
        </p:nvCxnSpPr>
        <p:spPr>
          <a:xfrm rot="10800000">
            <a:off x="1821250" y="2998860"/>
            <a:ext cx="0" cy="16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69" name="Shape 1169"/>
          <p:cNvSpPr/>
          <p:nvPr/>
        </p:nvSpPr>
        <p:spPr>
          <a:xfrm>
            <a:off x="3575500" y="2487507"/>
            <a:ext cx="393600" cy="524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cxnSp>
        <p:nvCxnSpPr>
          <p:cNvPr id="1170" name="Shape 1170"/>
          <p:cNvCxnSpPr/>
          <p:nvPr/>
        </p:nvCxnSpPr>
        <p:spPr>
          <a:xfrm>
            <a:off x="4932075" y="2757700"/>
            <a:ext cx="0" cy="8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71" name="Shape 1171"/>
          <p:cNvSpPr/>
          <p:nvPr/>
        </p:nvSpPr>
        <p:spPr>
          <a:xfrm>
            <a:off x="4481383" y="3621572"/>
            <a:ext cx="904200" cy="524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tanh</a:t>
            </a:r>
          </a:p>
        </p:txBody>
      </p:sp>
      <p:cxnSp>
        <p:nvCxnSpPr>
          <p:cNvPr id="1172" name="Shape 1172"/>
          <p:cNvCxnSpPr/>
          <p:nvPr/>
        </p:nvCxnSpPr>
        <p:spPr>
          <a:xfrm>
            <a:off x="4933475" y="4158903"/>
            <a:ext cx="0" cy="170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3" name="Shape 1173"/>
          <p:cNvSpPr/>
          <p:nvPr/>
        </p:nvSpPr>
        <p:spPr>
          <a:xfrm>
            <a:off x="4071113" y="4622828"/>
            <a:ext cx="293099" cy="3916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o</a:t>
            </a:r>
          </a:p>
        </p:txBody>
      </p:sp>
      <p:sp>
        <p:nvSpPr>
          <p:cNvPr id="1174" name="Shape 1174"/>
          <p:cNvSpPr/>
          <p:nvPr/>
        </p:nvSpPr>
        <p:spPr>
          <a:xfrm>
            <a:off x="4740515" y="4556233"/>
            <a:ext cx="393600" cy="524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175" name="Shape 1175"/>
          <p:cNvCxnSpPr>
            <a:stCxn id="1173" idx="3"/>
            <a:endCxn id="1174" idx="2"/>
          </p:cNvCxnSpPr>
          <p:nvPr/>
        </p:nvCxnSpPr>
        <p:spPr>
          <a:xfrm>
            <a:off x="4364212" y="4818628"/>
            <a:ext cx="37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76" name="Shape 1176"/>
          <p:cNvSpPr txBox="1"/>
          <p:nvPr/>
        </p:nvSpPr>
        <p:spPr>
          <a:xfrm>
            <a:off x="5017175" y="5105467"/>
            <a:ext cx="368400" cy="42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sp>
        <p:nvSpPr>
          <p:cNvPr id="1177" name="Shape 1177"/>
          <p:cNvSpPr txBox="1"/>
          <p:nvPr/>
        </p:nvSpPr>
        <p:spPr>
          <a:xfrm>
            <a:off x="7255725" y="2736500"/>
            <a:ext cx="368400" cy="42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</a:t>
            </a:r>
          </a:p>
        </p:txBody>
      </p:sp>
      <p:sp>
        <p:nvSpPr>
          <p:cNvPr id="1178" name="Shape 1178"/>
          <p:cNvSpPr/>
          <p:nvPr/>
        </p:nvSpPr>
        <p:spPr>
          <a:xfrm>
            <a:off x="3098200" y="4622828"/>
            <a:ext cx="293099" cy="3916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</a:t>
            </a:r>
          </a:p>
        </p:txBody>
      </p:sp>
      <p:sp>
        <p:nvSpPr>
          <p:cNvPr id="1179" name="Shape 1179"/>
          <p:cNvSpPr/>
          <p:nvPr/>
        </p:nvSpPr>
        <p:spPr>
          <a:xfrm>
            <a:off x="3625751" y="4622827"/>
            <a:ext cx="293099" cy="3916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g</a:t>
            </a:r>
          </a:p>
        </p:txBody>
      </p:sp>
      <p:cxnSp>
        <p:nvCxnSpPr>
          <p:cNvPr id="1180" name="Shape 1180"/>
          <p:cNvCxnSpPr>
            <a:stCxn id="1179" idx="0"/>
            <a:endCxn id="1181" idx="4"/>
          </p:cNvCxnSpPr>
          <p:nvPr/>
        </p:nvCxnSpPr>
        <p:spPr>
          <a:xfrm rot="10800000">
            <a:off x="3772300" y="4138827"/>
            <a:ext cx="0" cy="4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81" name="Shape 1181"/>
          <p:cNvSpPr/>
          <p:nvPr/>
        </p:nvSpPr>
        <p:spPr>
          <a:xfrm>
            <a:off x="3575500" y="3614033"/>
            <a:ext cx="393600" cy="524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182" name="Shape 1182"/>
          <p:cNvCxnSpPr>
            <a:stCxn id="1178" idx="0"/>
            <a:endCxn id="1181" idx="2"/>
          </p:cNvCxnSpPr>
          <p:nvPr/>
        </p:nvCxnSpPr>
        <p:spPr>
          <a:xfrm rot="-5400000">
            <a:off x="3037000" y="4084178"/>
            <a:ext cx="746400" cy="330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3" name="Shape 1183"/>
          <p:cNvCxnSpPr>
            <a:stCxn id="1181" idx="0"/>
          </p:cNvCxnSpPr>
          <p:nvPr/>
        </p:nvCxnSpPr>
        <p:spPr>
          <a:xfrm rot="10800000">
            <a:off x="3772300" y="3012433"/>
            <a:ext cx="0" cy="60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5" name="Shape 1185"/>
          <p:cNvCxnSpPr/>
          <p:nvPr/>
        </p:nvCxnSpPr>
        <p:spPr>
          <a:xfrm>
            <a:off x="4923701" y="5872700"/>
            <a:ext cx="912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3" name="Shape 1078"/>
          <p:cNvSpPr txBox="1"/>
          <p:nvPr/>
        </p:nvSpPr>
        <p:spPr>
          <a:xfrm>
            <a:off x="98900" y="219411"/>
            <a:ext cx="8072100" cy="11555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>
                <a:solidFill>
                  <a:schemeClr val="bg1"/>
                </a:solidFill>
              </a:rPr>
              <a:t>Long Short Term Memory (LSTM)</a:t>
            </a:r>
          </a:p>
          <a:p>
            <a:pPr lvl="0">
              <a:spcBef>
                <a:spcPts val="0"/>
              </a:spcBef>
              <a:buNone/>
            </a:pPr>
            <a:endParaRPr lang="en" sz="1800" i="1" dirty="0" smtClean="0"/>
          </a:p>
          <a:p>
            <a:pPr lvl="0">
              <a:spcBef>
                <a:spcPts val="0"/>
              </a:spcBef>
              <a:buNone/>
            </a:pPr>
            <a:r>
              <a:rPr lang="en" sz="1800" i="1" dirty="0" smtClean="0"/>
              <a:t>[</a:t>
            </a:r>
            <a:r>
              <a:rPr lang="en" sz="1800" i="1" dirty="0"/>
              <a:t>Hochreiter et al., 1997]</a:t>
            </a:r>
          </a:p>
        </p:txBody>
      </p:sp>
    </p:spTree>
    <p:extLst>
      <p:ext uri="{BB962C8B-B14F-4D97-AF65-F5344CB8AC3E}">
        <p14:creationId xmlns:p14="http://schemas.microsoft.com/office/powerpoint/2010/main" val="2012547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368135" y="1054767"/>
            <a:ext cx="8478981" cy="53697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/>
              <a:t>Backprop</a:t>
            </a:r>
            <a:r>
              <a:rPr lang="en-US" sz="2400" dirty="0" smtClean="0"/>
              <a:t> still works: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hape 124"/>
          <p:cNvSpPr txBox="1"/>
          <p:nvPr/>
        </p:nvSpPr>
        <p:spPr>
          <a:xfrm>
            <a:off x="261257" y="156298"/>
            <a:ext cx="7399418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RNN structure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37978" y="4182069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367595" y="4990661"/>
            <a:ext cx="0" cy="57965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349829" y="324229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940" y="5082722"/>
                <a:ext cx="572721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209" y="3729519"/>
                <a:ext cx="704295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/>
              <p:cNvSpPr/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402" y="4081692"/>
                <a:ext cx="713592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2768969" y="458636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333814" y="418576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763431" y="4994353"/>
            <a:ext cx="0" cy="5759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745665" y="3245982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76" y="5086414"/>
                <a:ext cx="565603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487" y="3768389"/>
                <a:ext cx="704295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/>
              <p:cNvSpPr/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601" y="4122791"/>
                <a:ext cx="713592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164805" y="459005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729510" y="4207999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143183" y="5020282"/>
            <a:ext cx="1823" cy="550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5141361" y="3268220"/>
            <a:ext cx="3645" cy="939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472" y="5108652"/>
                <a:ext cx="572721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741" y="3729519"/>
                <a:ext cx="704295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/>
              <p:cNvSpPr/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01" y="4107623"/>
                <a:ext cx="713592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560501" y="4612294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934333" y="243739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349829" y="1993543"/>
            <a:ext cx="3644" cy="4438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765324" y="284168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330169" y="2441083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737776" y="1994832"/>
            <a:ext cx="7889" cy="446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161160" y="2845378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725865" y="2463321"/>
            <a:ext cx="830991" cy="8085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5131817" y="1993543"/>
            <a:ext cx="9544" cy="469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556856" y="2867616"/>
            <a:ext cx="5648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3089721"/>
                <a:ext cx="702564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3128591"/>
                <a:ext cx="702564" cy="461665"/>
              </a:xfrm>
              <a:prstGeom prst="rect">
                <a:avLst/>
              </a:prstGeom>
              <a:blipFill rotWithShape="1"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3089721"/>
                <a:ext cx="702564" cy="461665"/>
              </a:xfrm>
              <a:prstGeom prst="rect">
                <a:avLst/>
              </a:prstGeom>
              <a:blipFill rotWithShape="1"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95" y="1955962"/>
                <a:ext cx="697179" cy="461665"/>
              </a:xfrm>
              <a:prstGeom prst="rect">
                <a:avLst/>
              </a:prstGeom>
              <a:blipFill rotWithShape="1">
                <a:blip r:embed="rId1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73" y="1994832"/>
                <a:ext cx="697179" cy="461665"/>
              </a:xfrm>
              <a:prstGeom prst="rect">
                <a:avLst/>
              </a:prstGeom>
              <a:blipFill rotWithShape="1">
                <a:blip r:embed="rId16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27" y="1955962"/>
                <a:ext cx="697179" cy="461665"/>
              </a:xfrm>
              <a:prstGeom prst="rect">
                <a:avLst/>
              </a:prstGeom>
              <a:blipFill rotWithShape="1">
                <a:blip r:embed="rId1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/>
              <p:cNvSpPr/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184" y="2360965"/>
                <a:ext cx="706475" cy="461665"/>
              </a:xfrm>
              <a:prstGeom prst="rect">
                <a:avLst/>
              </a:prstGeom>
              <a:blipFill rotWithShape="1">
                <a:blip r:embed="rId1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/>
              <p:cNvSpPr/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957" y="2380021"/>
                <a:ext cx="706475" cy="461665"/>
              </a:xfrm>
              <a:prstGeom prst="rect">
                <a:avLst/>
              </a:prstGeom>
              <a:blipFill rotWithShape="1">
                <a:blip r:embed="rId1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/>
              <p:cNvSpPr/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409" y="2360252"/>
                <a:ext cx="706475" cy="461665"/>
              </a:xfrm>
              <a:prstGeom prst="rect">
                <a:avLst/>
              </a:prstGeom>
              <a:blipFill rotWithShape="1">
                <a:blip r:embed="rId2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2913693" y="5807108"/>
            <a:ext cx="1745025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28072" y="5732052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</a:t>
            </a:r>
            <a:endParaRPr lang="en-US" sz="2400" dirty="0"/>
          </a:p>
        </p:txBody>
      </p:sp>
      <p:sp>
        <p:nvSpPr>
          <p:cNvPr id="94" name="Right Arrow 93"/>
          <p:cNvSpPr/>
          <p:nvPr/>
        </p:nvSpPr>
        <p:spPr>
          <a:xfrm rot="16200000">
            <a:off x="752053" y="2846585"/>
            <a:ext cx="1255747" cy="362857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123312" y="3729906"/>
            <a:ext cx="17251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Abstraction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Higher </a:t>
            </a:r>
            <a:br>
              <a:rPr lang="en-US" sz="2400" dirty="0" smtClean="0"/>
            </a:br>
            <a:r>
              <a:rPr lang="en-US" sz="2400" dirty="0" smtClean="0"/>
              <a:t>level </a:t>
            </a:r>
            <a:br>
              <a:rPr lang="en-US" sz="2400" dirty="0" smtClean="0"/>
            </a:br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49" name="Right Arrow 48"/>
          <p:cNvSpPr/>
          <p:nvPr/>
        </p:nvSpPr>
        <p:spPr>
          <a:xfrm rot="18652618">
            <a:off x="5907775" y="2140218"/>
            <a:ext cx="2702942" cy="669453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04000" y="3499073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Activations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296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Shape 1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326" y="3550033"/>
            <a:ext cx="2994213" cy="1555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Shape 1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301" y="5024501"/>
            <a:ext cx="2181225" cy="9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Shape 1194"/>
          <p:cNvSpPr/>
          <p:nvPr/>
        </p:nvSpPr>
        <p:spPr>
          <a:xfrm>
            <a:off x="5989275" y="3550037"/>
            <a:ext cx="2901300" cy="24523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95" name="Shape 1195"/>
          <p:cNvCxnSpPr/>
          <p:nvPr/>
        </p:nvCxnSpPr>
        <p:spPr>
          <a:xfrm>
            <a:off x="1307125" y="1517300"/>
            <a:ext cx="61965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96" name="Shape 1196"/>
          <p:cNvCxnSpPr/>
          <p:nvPr/>
        </p:nvCxnSpPr>
        <p:spPr>
          <a:xfrm>
            <a:off x="1307125" y="1822100"/>
            <a:ext cx="61965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97" name="Shape 1197"/>
          <p:cNvCxnSpPr/>
          <p:nvPr/>
        </p:nvCxnSpPr>
        <p:spPr>
          <a:xfrm>
            <a:off x="1307125" y="2126900"/>
            <a:ext cx="61965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98" name="Shape 1198"/>
          <p:cNvCxnSpPr/>
          <p:nvPr/>
        </p:nvCxnSpPr>
        <p:spPr>
          <a:xfrm>
            <a:off x="1307125" y="2431700"/>
            <a:ext cx="61965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99" name="Shape 1199"/>
          <p:cNvCxnSpPr/>
          <p:nvPr/>
        </p:nvCxnSpPr>
        <p:spPr>
          <a:xfrm>
            <a:off x="1307125" y="2736500"/>
            <a:ext cx="6196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00" name="Shape 1200"/>
          <p:cNvSpPr txBox="1"/>
          <p:nvPr/>
        </p:nvSpPr>
        <p:spPr>
          <a:xfrm>
            <a:off x="404450" y="1672500"/>
            <a:ext cx="9042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cell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/>
              <a:t>state c</a:t>
            </a:r>
          </a:p>
        </p:txBody>
      </p:sp>
      <p:sp>
        <p:nvSpPr>
          <p:cNvPr id="1201" name="Shape 1201"/>
          <p:cNvSpPr/>
          <p:nvPr/>
        </p:nvSpPr>
        <p:spPr>
          <a:xfrm>
            <a:off x="6087626" y="5552933"/>
            <a:ext cx="1788599" cy="438400"/>
          </a:xfrm>
          <a:prstGeom prst="rect">
            <a:avLst/>
          </a:prstGeom>
          <a:solidFill>
            <a:srgbClr val="3A96FF">
              <a:alpha val="20770"/>
            </a:srgbClr>
          </a:solidFill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2" name="Shape 1202"/>
          <p:cNvSpPr/>
          <p:nvPr/>
        </p:nvSpPr>
        <p:spPr>
          <a:xfrm>
            <a:off x="1674701" y="4632860"/>
            <a:ext cx="293099" cy="3916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</a:t>
            </a:r>
          </a:p>
        </p:txBody>
      </p:sp>
      <p:sp>
        <p:nvSpPr>
          <p:cNvPr id="1203" name="Shape 1203"/>
          <p:cNvSpPr/>
          <p:nvPr/>
        </p:nvSpPr>
        <p:spPr>
          <a:xfrm>
            <a:off x="1624450" y="2474100"/>
            <a:ext cx="393600" cy="524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204" name="Shape 1204"/>
          <p:cNvCxnSpPr>
            <a:stCxn id="1202" idx="0"/>
            <a:endCxn id="1203" idx="4"/>
          </p:cNvCxnSpPr>
          <p:nvPr/>
        </p:nvCxnSpPr>
        <p:spPr>
          <a:xfrm rot="10800000">
            <a:off x="1821250" y="2998860"/>
            <a:ext cx="0" cy="16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05" name="Shape 1205"/>
          <p:cNvSpPr/>
          <p:nvPr/>
        </p:nvSpPr>
        <p:spPr>
          <a:xfrm>
            <a:off x="3575500" y="2487507"/>
            <a:ext cx="393600" cy="524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cxnSp>
        <p:nvCxnSpPr>
          <p:cNvPr id="1206" name="Shape 1206"/>
          <p:cNvCxnSpPr/>
          <p:nvPr/>
        </p:nvCxnSpPr>
        <p:spPr>
          <a:xfrm>
            <a:off x="4932075" y="2757700"/>
            <a:ext cx="0" cy="8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07" name="Shape 1207"/>
          <p:cNvSpPr/>
          <p:nvPr/>
        </p:nvSpPr>
        <p:spPr>
          <a:xfrm>
            <a:off x="4481383" y="3621572"/>
            <a:ext cx="904200" cy="524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tanh</a:t>
            </a:r>
          </a:p>
        </p:txBody>
      </p:sp>
      <p:cxnSp>
        <p:nvCxnSpPr>
          <p:cNvPr id="1208" name="Shape 1208"/>
          <p:cNvCxnSpPr/>
          <p:nvPr/>
        </p:nvCxnSpPr>
        <p:spPr>
          <a:xfrm>
            <a:off x="4933475" y="4158903"/>
            <a:ext cx="0" cy="170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09" name="Shape 1209"/>
          <p:cNvSpPr/>
          <p:nvPr/>
        </p:nvSpPr>
        <p:spPr>
          <a:xfrm>
            <a:off x="4071113" y="4622828"/>
            <a:ext cx="293099" cy="3916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o</a:t>
            </a:r>
          </a:p>
        </p:txBody>
      </p:sp>
      <p:sp>
        <p:nvSpPr>
          <p:cNvPr id="1210" name="Shape 1210"/>
          <p:cNvSpPr/>
          <p:nvPr/>
        </p:nvSpPr>
        <p:spPr>
          <a:xfrm>
            <a:off x="4740515" y="4556233"/>
            <a:ext cx="393600" cy="524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211" name="Shape 1211"/>
          <p:cNvCxnSpPr>
            <a:stCxn id="1209" idx="3"/>
            <a:endCxn id="1210" idx="2"/>
          </p:cNvCxnSpPr>
          <p:nvPr/>
        </p:nvCxnSpPr>
        <p:spPr>
          <a:xfrm>
            <a:off x="4364212" y="4818628"/>
            <a:ext cx="37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12" name="Shape 1212"/>
          <p:cNvSpPr txBox="1"/>
          <p:nvPr/>
        </p:nvSpPr>
        <p:spPr>
          <a:xfrm>
            <a:off x="5017175" y="5105467"/>
            <a:ext cx="368400" cy="42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sp>
        <p:nvSpPr>
          <p:cNvPr id="1213" name="Shape 1213"/>
          <p:cNvSpPr txBox="1"/>
          <p:nvPr/>
        </p:nvSpPr>
        <p:spPr>
          <a:xfrm>
            <a:off x="7255725" y="2736500"/>
            <a:ext cx="368400" cy="42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</a:t>
            </a:r>
          </a:p>
        </p:txBody>
      </p:sp>
      <p:sp>
        <p:nvSpPr>
          <p:cNvPr id="1214" name="Shape 1214"/>
          <p:cNvSpPr/>
          <p:nvPr/>
        </p:nvSpPr>
        <p:spPr>
          <a:xfrm>
            <a:off x="3098200" y="4622828"/>
            <a:ext cx="293099" cy="3916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</a:t>
            </a:r>
          </a:p>
        </p:txBody>
      </p:sp>
      <p:sp>
        <p:nvSpPr>
          <p:cNvPr id="1215" name="Shape 1215"/>
          <p:cNvSpPr/>
          <p:nvPr/>
        </p:nvSpPr>
        <p:spPr>
          <a:xfrm>
            <a:off x="3625751" y="4622827"/>
            <a:ext cx="293099" cy="3916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g</a:t>
            </a:r>
          </a:p>
        </p:txBody>
      </p:sp>
      <p:cxnSp>
        <p:nvCxnSpPr>
          <p:cNvPr id="1216" name="Shape 1216"/>
          <p:cNvCxnSpPr>
            <a:stCxn id="1215" idx="0"/>
            <a:endCxn id="1217" idx="4"/>
          </p:cNvCxnSpPr>
          <p:nvPr/>
        </p:nvCxnSpPr>
        <p:spPr>
          <a:xfrm rot="10800000">
            <a:off x="3772300" y="4138827"/>
            <a:ext cx="0" cy="4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17" name="Shape 1217"/>
          <p:cNvSpPr/>
          <p:nvPr/>
        </p:nvSpPr>
        <p:spPr>
          <a:xfrm>
            <a:off x="3575500" y="3614033"/>
            <a:ext cx="393600" cy="524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218" name="Shape 1218"/>
          <p:cNvCxnSpPr>
            <a:stCxn id="1214" idx="0"/>
            <a:endCxn id="1217" idx="2"/>
          </p:cNvCxnSpPr>
          <p:nvPr/>
        </p:nvCxnSpPr>
        <p:spPr>
          <a:xfrm rot="-5400000">
            <a:off x="3037000" y="4084178"/>
            <a:ext cx="746400" cy="330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19" name="Shape 1219"/>
          <p:cNvCxnSpPr>
            <a:stCxn id="1217" idx="0"/>
          </p:cNvCxnSpPr>
          <p:nvPr/>
        </p:nvCxnSpPr>
        <p:spPr>
          <a:xfrm rot="10800000">
            <a:off x="3772300" y="3012433"/>
            <a:ext cx="0" cy="60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21" name="Shape 1221"/>
          <p:cNvCxnSpPr/>
          <p:nvPr/>
        </p:nvCxnSpPr>
        <p:spPr>
          <a:xfrm>
            <a:off x="4923701" y="5872700"/>
            <a:ext cx="912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22" name="Shape 1222"/>
          <p:cNvSpPr/>
          <p:nvPr/>
        </p:nvSpPr>
        <p:spPr>
          <a:xfrm>
            <a:off x="5476351" y="1373267"/>
            <a:ext cx="192599" cy="14847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23" name="Shape 1223"/>
          <p:cNvCxnSpPr/>
          <p:nvPr/>
        </p:nvCxnSpPr>
        <p:spPr>
          <a:xfrm rot="10800000">
            <a:off x="5585200" y="413069"/>
            <a:ext cx="0" cy="547079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24" name="Shape 1224"/>
          <p:cNvSpPr txBox="1"/>
          <p:nvPr/>
        </p:nvSpPr>
        <p:spPr>
          <a:xfrm>
            <a:off x="5752525" y="912166"/>
            <a:ext cx="3138050" cy="4628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higher layer, or prediction</a:t>
            </a:r>
          </a:p>
        </p:txBody>
      </p:sp>
      <p:sp>
        <p:nvSpPr>
          <p:cNvPr id="36" name="Shape 1078"/>
          <p:cNvSpPr txBox="1"/>
          <p:nvPr/>
        </p:nvSpPr>
        <p:spPr>
          <a:xfrm>
            <a:off x="98900" y="219411"/>
            <a:ext cx="8072100" cy="11555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>
                <a:solidFill>
                  <a:schemeClr val="bg1"/>
                </a:solidFill>
              </a:rPr>
              <a:t>Long Short Term Memory (LSTM)</a:t>
            </a:r>
          </a:p>
          <a:p>
            <a:pPr lvl="0">
              <a:spcBef>
                <a:spcPts val="0"/>
              </a:spcBef>
              <a:buNone/>
            </a:pPr>
            <a:endParaRPr lang="en" sz="1800" i="1" dirty="0" smtClean="0"/>
          </a:p>
          <a:p>
            <a:pPr lvl="0">
              <a:spcBef>
                <a:spcPts val="0"/>
              </a:spcBef>
              <a:buNone/>
            </a:pPr>
            <a:r>
              <a:rPr lang="en" sz="1800" i="1" dirty="0" smtClean="0"/>
              <a:t>[</a:t>
            </a:r>
            <a:r>
              <a:rPr lang="en" sz="1800" i="1" dirty="0"/>
              <a:t>Hochreiter et al., 1997]</a:t>
            </a:r>
          </a:p>
        </p:txBody>
      </p:sp>
    </p:spTree>
    <p:extLst>
      <p:ext uri="{BB962C8B-B14F-4D97-AF65-F5344CB8AC3E}">
        <p14:creationId xmlns:p14="http://schemas.microsoft.com/office/powerpoint/2010/main" val="14366076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Shape 1229"/>
          <p:cNvSpPr/>
          <p:nvPr/>
        </p:nvSpPr>
        <p:spPr>
          <a:xfrm>
            <a:off x="4741976" y="686641"/>
            <a:ext cx="2972699" cy="48791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38761D"/>
              </a:solidFill>
            </a:endParaRPr>
          </a:p>
        </p:txBody>
      </p:sp>
      <p:sp>
        <p:nvSpPr>
          <p:cNvPr id="1230" name="Shape 1230"/>
          <p:cNvSpPr/>
          <p:nvPr/>
        </p:nvSpPr>
        <p:spPr>
          <a:xfrm>
            <a:off x="1465376" y="686641"/>
            <a:ext cx="2972699" cy="48791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38761D"/>
              </a:solidFill>
            </a:endParaRPr>
          </a:p>
        </p:txBody>
      </p:sp>
      <p:sp>
        <p:nvSpPr>
          <p:cNvPr id="1232" name="Shape 1232"/>
          <p:cNvSpPr txBox="1"/>
          <p:nvPr/>
        </p:nvSpPr>
        <p:spPr>
          <a:xfrm>
            <a:off x="86719" y="110525"/>
            <a:ext cx="1324799" cy="64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LSTM</a:t>
            </a:r>
          </a:p>
        </p:txBody>
      </p:sp>
      <p:cxnSp>
        <p:nvCxnSpPr>
          <p:cNvPr id="1233" name="Shape 1233"/>
          <p:cNvCxnSpPr/>
          <p:nvPr/>
        </p:nvCxnSpPr>
        <p:spPr>
          <a:xfrm>
            <a:off x="1307125" y="1009300"/>
            <a:ext cx="74853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34" name="Shape 1234"/>
          <p:cNvCxnSpPr/>
          <p:nvPr/>
        </p:nvCxnSpPr>
        <p:spPr>
          <a:xfrm>
            <a:off x="1307125" y="1314100"/>
            <a:ext cx="74853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35" name="Shape 1235"/>
          <p:cNvCxnSpPr/>
          <p:nvPr/>
        </p:nvCxnSpPr>
        <p:spPr>
          <a:xfrm>
            <a:off x="1307125" y="1618900"/>
            <a:ext cx="74853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36" name="Shape 1236"/>
          <p:cNvCxnSpPr/>
          <p:nvPr/>
        </p:nvCxnSpPr>
        <p:spPr>
          <a:xfrm>
            <a:off x="1307125" y="1923700"/>
            <a:ext cx="74853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37" name="Shape 1237"/>
          <p:cNvCxnSpPr/>
          <p:nvPr/>
        </p:nvCxnSpPr>
        <p:spPr>
          <a:xfrm>
            <a:off x="1307125" y="2228500"/>
            <a:ext cx="74853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38" name="Shape 1238"/>
          <p:cNvSpPr txBox="1"/>
          <p:nvPr/>
        </p:nvSpPr>
        <p:spPr>
          <a:xfrm>
            <a:off x="404450" y="1164500"/>
            <a:ext cx="9042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cell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/>
              <a:t>state c</a:t>
            </a:r>
          </a:p>
        </p:txBody>
      </p:sp>
      <p:sp>
        <p:nvSpPr>
          <p:cNvPr id="1239" name="Shape 1239"/>
          <p:cNvSpPr/>
          <p:nvPr/>
        </p:nvSpPr>
        <p:spPr>
          <a:xfrm>
            <a:off x="1674701" y="4124860"/>
            <a:ext cx="293099" cy="3916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</a:t>
            </a:r>
          </a:p>
        </p:txBody>
      </p:sp>
      <p:sp>
        <p:nvSpPr>
          <p:cNvPr id="1240" name="Shape 1240"/>
          <p:cNvSpPr/>
          <p:nvPr/>
        </p:nvSpPr>
        <p:spPr>
          <a:xfrm>
            <a:off x="1624450" y="1966100"/>
            <a:ext cx="393600" cy="524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241" name="Shape 1241"/>
          <p:cNvCxnSpPr>
            <a:stCxn id="1239" idx="0"/>
            <a:endCxn id="1240" idx="4"/>
          </p:cNvCxnSpPr>
          <p:nvPr/>
        </p:nvCxnSpPr>
        <p:spPr>
          <a:xfrm rot="10800000">
            <a:off x="1821250" y="2490860"/>
            <a:ext cx="0" cy="16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42" name="Shape 1242"/>
          <p:cNvSpPr/>
          <p:nvPr/>
        </p:nvSpPr>
        <p:spPr>
          <a:xfrm>
            <a:off x="2107601" y="4318028"/>
            <a:ext cx="293099" cy="3916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</a:t>
            </a:r>
          </a:p>
        </p:txBody>
      </p:sp>
      <p:sp>
        <p:nvSpPr>
          <p:cNvPr id="1243" name="Shape 1243"/>
          <p:cNvSpPr/>
          <p:nvPr/>
        </p:nvSpPr>
        <p:spPr>
          <a:xfrm>
            <a:off x="2635151" y="4318027"/>
            <a:ext cx="293099" cy="3916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g</a:t>
            </a:r>
          </a:p>
        </p:txBody>
      </p:sp>
      <p:cxnSp>
        <p:nvCxnSpPr>
          <p:cNvPr id="1244" name="Shape 1244"/>
          <p:cNvCxnSpPr>
            <a:stCxn id="1243" idx="0"/>
          </p:cNvCxnSpPr>
          <p:nvPr/>
        </p:nvCxnSpPr>
        <p:spPr>
          <a:xfrm rot="10800000">
            <a:off x="2781700" y="3935627"/>
            <a:ext cx="0" cy="38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45" name="Shape 1245"/>
          <p:cNvSpPr/>
          <p:nvPr/>
        </p:nvSpPr>
        <p:spPr>
          <a:xfrm>
            <a:off x="2584900" y="3410833"/>
            <a:ext cx="393600" cy="524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246" name="Shape 1246"/>
          <p:cNvCxnSpPr>
            <a:stCxn id="1242" idx="0"/>
            <a:endCxn id="1245" idx="2"/>
          </p:cNvCxnSpPr>
          <p:nvPr/>
        </p:nvCxnSpPr>
        <p:spPr>
          <a:xfrm rot="-5400000">
            <a:off x="2097200" y="3830178"/>
            <a:ext cx="644800" cy="330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47" name="Shape 1247"/>
          <p:cNvSpPr/>
          <p:nvPr/>
        </p:nvSpPr>
        <p:spPr>
          <a:xfrm>
            <a:off x="2584900" y="1979507"/>
            <a:ext cx="393600" cy="524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cxnSp>
        <p:nvCxnSpPr>
          <p:cNvPr id="1248" name="Shape 1248"/>
          <p:cNvCxnSpPr>
            <a:stCxn id="1245" idx="0"/>
            <a:endCxn id="1247" idx="4"/>
          </p:cNvCxnSpPr>
          <p:nvPr/>
        </p:nvCxnSpPr>
        <p:spPr>
          <a:xfrm rot="10800000">
            <a:off x="2781700" y="2504433"/>
            <a:ext cx="0" cy="90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49" name="Shape 1249"/>
          <p:cNvCxnSpPr/>
          <p:nvPr/>
        </p:nvCxnSpPr>
        <p:spPr>
          <a:xfrm>
            <a:off x="3484275" y="2249700"/>
            <a:ext cx="0" cy="8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50" name="Shape 1250"/>
          <p:cNvSpPr/>
          <p:nvPr/>
        </p:nvSpPr>
        <p:spPr>
          <a:xfrm>
            <a:off x="3033583" y="3113572"/>
            <a:ext cx="904200" cy="524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tanh</a:t>
            </a:r>
          </a:p>
        </p:txBody>
      </p:sp>
      <p:cxnSp>
        <p:nvCxnSpPr>
          <p:cNvPr id="1251" name="Shape 1251"/>
          <p:cNvCxnSpPr/>
          <p:nvPr/>
        </p:nvCxnSpPr>
        <p:spPr>
          <a:xfrm>
            <a:off x="3485675" y="3650903"/>
            <a:ext cx="0" cy="170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2" name="Shape 1252"/>
          <p:cNvSpPr/>
          <p:nvPr/>
        </p:nvSpPr>
        <p:spPr>
          <a:xfrm>
            <a:off x="2724634" y="4927628"/>
            <a:ext cx="293099" cy="3916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o</a:t>
            </a:r>
          </a:p>
        </p:txBody>
      </p:sp>
      <p:sp>
        <p:nvSpPr>
          <p:cNvPr id="1253" name="Shape 1253"/>
          <p:cNvSpPr/>
          <p:nvPr/>
        </p:nvSpPr>
        <p:spPr>
          <a:xfrm>
            <a:off x="3292715" y="4251433"/>
            <a:ext cx="393600" cy="524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254" name="Shape 1254"/>
          <p:cNvCxnSpPr>
            <a:stCxn id="1252" idx="3"/>
            <a:endCxn id="1253" idx="2"/>
          </p:cNvCxnSpPr>
          <p:nvPr/>
        </p:nvCxnSpPr>
        <p:spPr>
          <a:xfrm rot="10800000" flipH="1">
            <a:off x="3017733" y="4513828"/>
            <a:ext cx="275100" cy="6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55" name="Shape 1255"/>
          <p:cNvSpPr/>
          <p:nvPr/>
        </p:nvSpPr>
        <p:spPr>
          <a:xfrm>
            <a:off x="4951301" y="4124860"/>
            <a:ext cx="293099" cy="3916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</a:t>
            </a:r>
          </a:p>
        </p:txBody>
      </p:sp>
      <p:sp>
        <p:nvSpPr>
          <p:cNvPr id="1256" name="Shape 1256"/>
          <p:cNvSpPr/>
          <p:nvPr/>
        </p:nvSpPr>
        <p:spPr>
          <a:xfrm>
            <a:off x="4901050" y="1966100"/>
            <a:ext cx="393600" cy="524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257" name="Shape 1257"/>
          <p:cNvCxnSpPr>
            <a:stCxn id="1255" idx="0"/>
            <a:endCxn id="1256" idx="4"/>
          </p:cNvCxnSpPr>
          <p:nvPr/>
        </p:nvCxnSpPr>
        <p:spPr>
          <a:xfrm rot="10800000">
            <a:off x="5097850" y="2490860"/>
            <a:ext cx="0" cy="16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58" name="Shape 1258"/>
          <p:cNvSpPr/>
          <p:nvPr/>
        </p:nvSpPr>
        <p:spPr>
          <a:xfrm>
            <a:off x="5384201" y="4318028"/>
            <a:ext cx="293099" cy="3916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</a:t>
            </a:r>
          </a:p>
        </p:txBody>
      </p:sp>
      <p:sp>
        <p:nvSpPr>
          <p:cNvPr id="1259" name="Shape 1259"/>
          <p:cNvSpPr/>
          <p:nvPr/>
        </p:nvSpPr>
        <p:spPr>
          <a:xfrm>
            <a:off x="5911751" y="4318027"/>
            <a:ext cx="293099" cy="3916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g</a:t>
            </a:r>
          </a:p>
        </p:txBody>
      </p:sp>
      <p:cxnSp>
        <p:nvCxnSpPr>
          <p:cNvPr id="1260" name="Shape 1260"/>
          <p:cNvCxnSpPr>
            <a:stCxn id="1259" idx="0"/>
          </p:cNvCxnSpPr>
          <p:nvPr/>
        </p:nvCxnSpPr>
        <p:spPr>
          <a:xfrm rot="10800000">
            <a:off x="6058300" y="3935627"/>
            <a:ext cx="0" cy="38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61" name="Shape 1261"/>
          <p:cNvSpPr/>
          <p:nvPr/>
        </p:nvSpPr>
        <p:spPr>
          <a:xfrm>
            <a:off x="5861500" y="3410833"/>
            <a:ext cx="393600" cy="524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262" name="Shape 1262"/>
          <p:cNvCxnSpPr>
            <a:stCxn id="1258" idx="0"/>
            <a:endCxn id="1261" idx="2"/>
          </p:cNvCxnSpPr>
          <p:nvPr/>
        </p:nvCxnSpPr>
        <p:spPr>
          <a:xfrm rot="-5400000">
            <a:off x="5373800" y="3830178"/>
            <a:ext cx="644800" cy="330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63" name="Shape 1263"/>
          <p:cNvSpPr/>
          <p:nvPr/>
        </p:nvSpPr>
        <p:spPr>
          <a:xfrm>
            <a:off x="5861500" y="1979507"/>
            <a:ext cx="393600" cy="524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cxnSp>
        <p:nvCxnSpPr>
          <p:cNvPr id="1264" name="Shape 1264"/>
          <p:cNvCxnSpPr>
            <a:stCxn id="1261" idx="0"/>
            <a:endCxn id="1263" idx="4"/>
          </p:cNvCxnSpPr>
          <p:nvPr/>
        </p:nvCxnSpPr>
        <p:spPr>
          <a:xfrm rot="10800000">
            <a:off x="6058300" y="2504433"/>
            <a:ext cx="0" cy="90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65" name="Shape 1265"/>
          <p:cNvCxnSpPr/>
          <p:nvPr/>
        </p:nvCxnSpPr>
        <p:spPr>
          <a:xfrm>
            <a:off x="6760875" y="2249700"/>
            <a:ext cx="0" cy="8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66" name="Shape 1266"/>
          <p:cNvSpPr/>
          <p:nvPr/>
        </p:nvSpPr>
        <p:spPr>
          <a:xfrm>
            <a:off x="6310183" y="3113572"/>
            <a:ext cx="904200" cy="524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tanh</a:t>
            </a:r>
          </a:p>
        </p:txBody>
      </p:sp>
      <p:cxnSp>
        <p:nvCxnSpPr>
          <p:cNvPr id="1267" name="Shape 1267"/>
          <p:cNvCxnSpPr/>
          <p:nvPr/>
        </p:nvCxnSpPr>
        <p:spPr>
          <a:xfrm>
            <a:off x="6762275" y="3650903"/>
            <a:ext cx="0" cy="170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68" name="Shape 1268"/>
          <p:cNvSpPr/>
          <p:nvPr/>
        </p:nvSpPr>
        <p:spPr>
          <a:xfrm>
            <a:off x="6049788" y="4877828"/>
            <a:ext cx="293099" cy="3916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o</a:t>
            </a:r>
          </a:p>
        </p:txBody>
      </p:sp>
      <p:sp>
        <p:nvSpPr>
          <p:cNvPr id="1269" name="Shape 1269"/>
          <p:cNvSpPr/>
          <p:nvPr/>
        </p:nvSpPr>
        <p:spPr>
          <a:xfrm>
            <a:off x="6569315" y="4251433"/>
            <a:ext cx="393600" cy="524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270" name="Shape 1270"/>
          <p:cNvCxnSpPr>
            <a:stCxn id="1268" idx="3"/>
            <a:endCxn id="1269" idx="2"/>
          </p:cNvCxnSpPr>
          <p:nvPr/>
        </p:nvCxnSpPr>
        <p:spPr>
          <a:xfrm rot="10800000" flipH="1">
            <a:off x="6342887" y="4514028"/>
            <a:ext cx="226500" cy="5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71" name="Shape 1271"/>
          <p:cNvSpPr txBox="1"/>
          <p:nvPr/>
        </p:nvSpPr>
        <p:spPr>
          <a:xfrm>
            <a:off x="2083351" y="128400"/>
            <a:ext cx="1649699" cy="38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one timestep</a:t>
            </a:r>
          </a:p>
        </p:txBody>
      </p:sp>
      <p:sp>
        <p:nvSpPr>
          <p:cNvPr id="1272" name="Shape 1272"/>
          <p:cNvSpPr txBox="1"/>
          <p:nvPr/>
        </p:nvSpPr>
        <p:spPr>
          <a:xfrm>
            <a:off x="5359951" y="128400"/>
            <a:ext cx="1649699" cy="38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one timestep</a:t>
            </a:r>
          </a:p>
        </p:txBody>
      </p:sp>
      <p:cxnSp>
        <p:nvCxnSpPr>
          <p:cNvPr id="1273" name="Shape 1273"/>
          <p:cNvCxnSpPr/>
          <p:nvPr/>
        </p:nvCxnSpPr>
        <p:spPr>
          <a:xfrm>
            <a:off x="3475051" y="5342367"/>
            <a:ext cx="1448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74" name="Shape 1274"/>
          <p:cNvCxnSpPr/>
          <p:nvPr/>
        </p:nvCxnSpPr>
        <p:spPr>
          <a:xfrm>
            <a:off x="6760876" y="5342367"/>
            <a:ext cx="1448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75" name="Shape 1275"/>
          <p:cNvCxnSpPr/>
          <p:nvPr/>
        </p:nvCxnSpPr>
        <p:spPr>
          <a:xfrm>
            <a:off x="1138825" y="5393733"/>
            <a:ext cx="66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76" name="Shape 1276"/>
          <p:cNvCxnSpPr/>
          <p:nvPr/>
        </p:nvCxnSpPr>
        <p:spPr>
          <a:xfrm rot="10800000">
            <a:off x="1874850" y="5371465"/>
            <a:ext cx="0" cy="6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77" name="Shape 1277"/>
          <p:cNvCxnSpPr/>
          <p:nvPr/>
        </p:nvCxnSpPr>
        <p:spPr>
          <a:xfrm rot="10800000">
            <a:off x="5049775" y="5342365"/>
            <a:ext cx="0" cy="6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78" name="Shape 1278"/>
          <p:cNvSpPr txBox="1"/>
          <p:nvPr/>
        </p:nvSpPr>
        <p:spPr>
          <a:xfrm>
            <a:off x="4411945" y="5202803"/>
            <a:ext cx="368400" cy="42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sp>
        <p:nvSpPr>
          <p:cNvPr id="1279" name="Shape 1279"/>
          <p:cNvSpPr txBox="1"/>
          <p:nvPr/>
        </p:nvSpPr>
        <p:spPr>
          <a:xfrm>
            <a:off x="7756371" y="5191639"/>
            <a:ext cx="368400" cy="42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sp>
        <p:nvSpPr>
          <p:cNvPr id="1280" name="Shape 1280"/>
          <p:cNvSpPr txBox="1"/>
          <p:nvPr/>
        </p:nvSpPr>
        <p:spPr>
          <a:xfrm>
            <a:off x="1034025" y="5225133"/>
            <a:ext cx="368400" cy="42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sp>
        <p:nvSpPr>
          <p:cNvPr id="1281" name="Shape 1281"/>
          <p:cNvSpPr txBox="1"/>
          <p:nvPr/>
        </p:nvSpPr>
        <p:spPr>
          <a:xfrm>
            <a:off x="1891600" y="5464233"/>
            <a:ext cx="368400" cy="42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282" name="Shape 1282"/>
          <p:cNvSpPr txBox="1"/>
          <p:nvPr/>
        </p:nvSpPr>
        <p:spPr>
          <a:xfrm>
            <a:off x="5081102" y="5430739"/>
            <a:ext cx="368400" cy="42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283" name="Shape 1283"/>
          <p:cNvSpPr/>
          <p:nvPr/>
        </p:nvSpPr>
        <p:spPr>
          <a:xfrm>
            <a:off x="4530126" y="859700"/>
            <a:ext cx="135299" cy="147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84" name="Shape 1284"/>
          <p:cNvCxnSpPr/>
          <p:nvPr/>
        </p:nvCxnSpPr>
        <p:spPr>
          <a:xfrm rot="10800000">
            <a:off x="4596145" y="201145"/>
            <a:ext cx="0" cy="5146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85" name="Shape 1285"/>
          <p:cNvSpPr/>
          <p:nvPr/>
        </p:nvSpPr>
        <p:spPr>
          <a:xfrm>
            <a:off x="7882926" y="859700"/>
            <a:ext cx="135299" cy="147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86" name="Shape 1286"/>
          <p:cNvCxnSpPr/>
          <p:nvPr/>
        </p:nvCxnSpPr>
        <p:spPr>
          <a:xfrm rot="10800000">
            <a:off x="7948946" y="201145"/>
            <a:ext cx="0" cy="5146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7011331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2" name="Shape 1292"/>
          <p:cNvCxnSpPr/>
          <p:nvPr/>
        </p:nvCxnSpPr>
        <p:spPr>
          <a:xfrm>
            <a:off x="2410717" y="1343604"/>
            <a:ext cx="91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93" name="Shape 1293"/>
          <p:cNvCxnSpPr/>
          <p:nvPr/>
        </p:nvCxnSpPr>
        <p:spPr>
          <a:xfrm>
            <a:off x="2410717" y="1648404"/>
            <a:ext cx="91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94" name="Shape 1294"/>
          <p:cNvCxnSpPr/>
          <p:nvPr/>
        </p:nvCxnSpPr>
        <p:spPr>
          <a:xfrm>
            <a:off x="2410717" y="1953204"/>
            <a:ext cx="91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95" name="Shape 1295"/>
          <p:cNvCxnSpPr/>
          <p:nvPr/>
        </p:nvCxnSpPr>
        <p:spPr>
          <a:xfrm>
            <a:off x="2410717" y="2258004"/>
            <a:ext cx="91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96" name="Shape 1296"/>
          <p:cNvCxnSpPr/>
          <p:nvPr/>
        </p:nvCxnSpPr>
        <p:spPr>
          <a:xfrm>
            <a:off x="2410717" y="2562804"/>
            <a:ext cx="91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97" name="Shape 1297"/>
          <p:cNvSpPr/>
          <p:nvPr/>
        </p:nvSpPr>
        <p:spPr>
          <a:xfrm>
            <a:off x="3330967" y="1154904"/>
            <a:ext cx="376799" cy="1652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f</a:t>
            </a:r>
          </a:p>
        </p:txBody>
      </p:sp>
      <p:cxnSp>
        <p:nvCxnSpPr>
          <p:cNvPr id="1298" name="Shape 1298"/>
          <p:cNvCxnSpPr/>
          <p:nvPr/>
        </p:nvCxnSpPr>
        <p:spPr>
          <a:xfrm>
            <a:off x="3706117" y="1343604"/>
            <a:ext cx="91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99" name="Shape 1299"/>
          <p:cNvCxnSpPr/>
          <p:nvPr/>
        </p:nvCxnSpPr>
        <p:spPr>
          <a:xfrm>
            <a:off x="3706117" y="1648404"/>
            <a:ext cx="91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00" name="Shape 1300"/>
          <p:cNvCxnSpPr/>
          <p:nvPr/>
        </p:nvCxnSpPr>
        <p:spPr>
          <a:xfrm>
            <a:off x="3706117" y="1953204"/>
            <a:ext cx="91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01" name="Shape 1301"/>
          <p:cNvCxnSpPr/>
          <p:nvPr/>
        </p:nvCxnSpPr>
        <p:spPr>
          <a:xfrm>
            <a:off x="3706117" y="2258004"/>
            <a:ext cx="91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02" name="Shape 1302"/>
          <p:cNvCxnSpPr/>
          <p:nvPr/>
        </p:nvCxnSpPr>
        <p:spPr>
          <a:xfrm>
            <a:off x="3706117" y="2562804"/>
            <a:ext cx="91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3" name="Shape 1303"/>
          <p:cNvSpPr/>
          <p:nvPr/>
        </p:nvSpPr>
        <p:spPr>
          <a:xfrm>
            <a:off x="4626367" y="1154904"/>
            <a:ext cx="376799" cy="1652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</a:t>
            </a:r>
          </a:p>
        </p:txBody>
      </p:sp>
      <p:cxnSp>
        <p:nvCxnSpPr>
          <p:cNvPr id="1304" name="Shape 1304"/>
          <p:cNvCxnSpPr/>
          <p:nvPr/>
        </p:nvCxnSpPr>
        <p:spPr>
          <a:xfrm>
            <a:off x="5001517" y="1343604"/>
            <a:ext cx="91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05" name="Shape 1305"/>
          <p:cNvCxnSpPr/>
          <p:nvPr/>
        </p:nvCxnSpPr>
        <p:spPr>
          <a:xfrm>
            <a:off x="5001517" y="1648404"/>
            <a:ext cx="91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06" name="Shape 1306"/>
          <p:cNvCxnSpPr/>
          <p:nvPr/>
        </p:nvCxnSpPr>
        <p:spPr>
          <a:xfrm>
            <a:off x="5001517" y="1953204"/>
            <a:ext cx="91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07" name="Shape 1307"/>
          <p:cNvCxnSpPr/>
          <p:nvPr/>
        </p:nvCxnSpPr>
        <p:spPr>
          <a:xfrm>
            <a:off x="5001517" y="2258004"/>
            <a:ext cx="91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08" name="Shape 1308"/>
          <p:cNvCxnSpPr/>
          <p:nvPr/>
        </p:nvCxnSpPr>
        <p:spPr>
          <a:xfrm>
            <a:off x="5001517" y="2562804"/>
            <a:ext cx="91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9" name="Shape 1309"/>
          <p:cNvSpPr/>
          <p:nvPr/>
        </p:nvSpPr>
        <p:spPr>
          <a:xfrm>
            <a:off x="5921767" y="1154904"/>
            <a:ext cx="376799" cy="1652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</a:t>
            </a:r>
          </a:p>
        </p:txBody>
      </p:sp>
      <p:cxnSp>
        <p:nvCxnSpPr>
          <p:cNvPr id="1310" name="Shape 1310"/>
          <p:cNvCxnSpPr/>
          <p:nvPr/>
        </p:nvCxnSpPr>
        <p:spPr>
          <a:xfrm>
            <a:off x="6296917" y="1343604"/>
            <a:ext cx="91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1" name="Shape 1311"/>
          <p:cNvCxnSpPr/>
          <p:nvPr/>
        </p:nvCxnSpPr>
        <p:spPr>
          <a:xfrm>
            <a:off x="6296917" y="1648404"/>
            <a:ext cx="91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6296917" y="1953204"/>
            <a:ext cx="91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3" name="Shape 1313"/>
          <p:cNvCxnSpPr/>
          <p:nvPr/>
        </p:nvCxnSpPr>
        <p:spPr>
          <a:xfrm>
            <a:off x="6296917" y="2258004"/>
            <a:ext cx="91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4" name="Shape 1314"/>
          <p:cNvCxnSpPr/>
          <p:nvPr/>
        </p:nvCxnSpPr>
        <p:spPr>
          <a:xfrm>
            <a:off x="6296917" y="2562804"/>
            <a:ext cx="91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5" name="Shape 1315"/>
          <p:cNvSpPr txBox="1"/>
          <p:nvPr/>
        </p:nvSpPr>
        <p:spPr>
          <a:xfrm>
            <a:off x="679275" y="1016653"/>
            <a:ext cx="1415100" cy="8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RNN</a:t>
            </a:r>
          </a:p>
        </p:txBody>
      </p:sp>
      <p:cxnSp>
        <p:nvCxnSpPr>
          <p:cNvPr id="1316" name="Shape 1316"/>
          <p:cNvCxnSpPr/>
          <p:nvPr/>
        </p:nvCxnSpPr>
        <p:spPr>
          <a:xfrm>
            <a:off x="2494441" y="4638041"/>
            <a:ext cx="518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7" name="Shape 1317"/>
          <p:cNvCxnSpPr/>
          <p:nvPr/>
        </p:nvCxnSpPr>
        <p:spPr>
          <a:xfrm>
            <a:off x="2494441" y="4942841"/>
            <a:ext cx="518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8" name="Shape 1318"/>
          <p:cNvCxnSpPr/>
          <p:nvPr/>
        </p:nvCxnSpPr>
        <p:spPr>
          <a:xfrm>
            <a:off x="2494441" y="5247641"/>
            <a:ext cx="518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9" name="Shape 1319"/>
          <p:cNvCxnSpPr/>
          <p:nvPr/>
        </p:nvCxnSpPr>
        <p:spPr>
          <a:xfrm>
            <a:off x="2494441" y="5552441"/>
            <a:ext cx="518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20" name="Shape 1320"/>
          <p:cNvCxnSpPr/>
          <p:nvPr/>
        </p:nvCxnSpPr>
        <p:spPr>
          <a:xfrm>
            <a:off x="2494441" y="5857241"/>
            <a:ext cx="518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2253441" y="886622"/>
            <a:ext cx="2084999" cy="46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/>
              <a:t>state</a:t>
            </a:r>
          </a:p>
        </p:txBody>
      </p:sp>
      <p:sp>
        <p:nvSpPr>
          <p:cNvPr id="1322" name="Shape 1322"/>
          <p:cNvSpPr/>
          <p:nvPr/>
        </p:nvSpPr>
        <p:spPr>
          <a:xfrm>
            <a:off x="3190267" y="2992318"/>
            <a:ext cx="376799" cy="1014883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</a:t>
            </a:r>
          </a:p>
        </p:txBody>
      </p:sp>
      <p:cxnSp>
        <p:nvCxnSpPr>
          <p:cNvPr id="1323" name="Shape 1323"/>
          <p:cNvCxnSpPr/>
          <p:nvPr/>
        </p:nvCxnSpPr>
        <p:spPr>
          <a:xfrm rot="10800000">
            <a:off x="2803441" y="3503642"/>
            <a:ext cx="0" cy="11499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24" name="Shape 1324"/>
          <p:cNvCxnSpPr>
            <a:endCxn id="1322" idx="1"/>
          </p:cNvCxnSpPr>
          <p:nvPr/>
        </p:nvCxnSpPr>
        <p:spPr>
          <a:xfrm flipV="1">
            <a:off x="2795166" y="3499760"/>
            <a:ext cx="395101" cy="1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25" name="Shape 1325"/>
          <p:cNvCxnSpPr>
            <a:stCxn id="1322" idx="3"/>
          </p:cNvCxnSpPr>
          <p:nvPr/>
        </p:nvCxnSpPr>
        <p:spPr>
          <a:xfrm>
            <a:off x="3567066" y="3499760"/>
            <a:ext cx="324899" cy="1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26" name="Shape 1326"/>
          <p:cNvSpPr/>
          <p:nvPr/>
        </p:nvSpPr>
        <p:spPr>
          <a:xfrm>
            <a:off x="3707766" y="4375648"/>
            <a:ext cx="393600" cy="524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cxnSp>
        <p:nvCxnSpPr>
          <p:cNvPr id="1327" name="Shape 1327"/>
          <p:cNvCxnSpPr>
            <a:endCxn id="1326" idx="0"/>
          </p:cNvCxnSpPr>
          <p:nvPr/>
        </p:nvCxnSpPr>
        <p:spPr>
          <a:xfrm>
            <a:off x="3900366" y="3492448"/>
            <a:ext cx="4200" cy="88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8" name="Shape 1328"/>
          <p:cNvSpPr/>
          <p:nvPr/>
        </p:nvSpPr>
        <p:spPr>
          <a:xfrm>
            <a:off x="4790467" y="2992318"/>
            <a:ext cx="376799" cy="1014883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</a:t>
            </a:r>
          </a:p>
        </p:txBody>
      </p:sp>
      <p:cxnSp>
        <p:nvCxnSpPr>
          <p:cNvPr id="1329" name="Shape 1329"/>
          <p:cNvCxnSpPr/>
          <p:nvPr/>
        </p:nvCxnSpPr>
        <p:spPr>
          <a:xfrm rot="10800000">
            <a:off x="4403641" y="3503642"/>
            <a:ext cx="0" cy="11499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30" name="Shape 1330"/>
          <p:cNvCxnSpPr>
            <a:endCxn id="1328" idx="1"/>
          </p:cNvCxnSpPr>
          <p:nvPr/>
        </p:nvCxnSpPr>
        <p:spPr>
          <a:xfrm flipV="1">
            <a:off x="4395366" y="3499760"/>
            <a:ext cx="395101" cy="1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31" name="Shape 1331"/>
          <p:cNvCxnSpPr>
            <a:stCxn id="1328" idx="3"/>
          </p:cNvCxnSpPr>
          <p:nvPr/>
        </p:nvCxnSpPr>
        <p:spPr>
          <a:xfrm>
            <a:off x="5167266" y="3499760"/>
            <a:ext cx="324899" cy="11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32" name="Shape 1332"/>
          <p:cNvSpPr/>
          <p:nvPr/>
        </p:nvSpPr>
        <p:spPr>
          <a:xfrm>
            <a:off x="5307966" y="4375648"/>
            <a:ext cx="393600" cy="524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cxnSp>
        <p:nvCxnSpPr>
          <p:cNvPr id="1333" name="Shape 1333"/>
          <p:cNvCxnSpPr>
            <a:endCxn id="1332" idx="0"/>
          </p:cNvCxnSpPr>
          <p:nvPr/>
        </p:nvCxnSpPr>
        <p:spPr>
          <a:xfrm>
            <a:off x="5500566" y="3492448"/>
            <a:ext cx="4200" cy="88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34" name="Shape 1334"/>
          <p:cNvSpPr/>
          <p:nvPr/>
        </p:nvSpPr>
        <p:spPr>
          <a:xfrm>
            <a:off x="6390666" y="2992318"/>
            <a:ext cx="376799" cy="1014883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</a:t>
            </a:r>
          </a:p>
        </p:txBody>
      </p:sp>
      <p:cxnSp>
        <p:nvCxnSpPr>
          <p:cNvPr id="1335" name="Shape 1335"/>
          <p:cNvCxnSpPr/>
          <p:nvPr/>
        </p:nvCxnSpPr>
        <p:spPr>
          <a:xfrm rot="10800000">
            <a:off x="6003841" y="3503642"/>
            <a:ext cx="0" cy="11499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36" name="Shape 1336"/>
          <p:cNvCxnSpPr>
            <a:endCxn id="1334" idx="1"/>
          </p:cNvCxnSpPr>
          <p:nvPr/>
        </p:nvCxnSpPr>
        <p:spPr>
          <a:xfrm flipV="1">
            <a:off x="5995566" y="3499760"/>
            <a:ext cx="395100" cy="1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37" name="Shape 1337"/>
          <p:cNvCxnSpPr>
            <a:stCxn id="1334" idx="3"/>
          </p:cNvCxnSpPr>
          <p:nvPr/>
        </p:nvCxnSpPr>
        <p:spPr>
          <a:xfrm>
            <a:off x="6767465" y="3499760"/>
            <a:ext cx="324900" cy="1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38" name="Shape 1338"/>
          <p:cNvSpPr/>
          <p:nvPr/>
        </p:nvSpPr>
        <p:spPr>
          <a:xfrm>
            <a:off x="6908166" y="4375648"/>
            <a:ext cx="393600" cy="524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cxnSp>
        <p:nvCxnSpPr>
          <p:cNvPr id="1339" name="Shape 1339"/>
          <p:cNvCxnSpPr>
            <a:endCxn id="1338" idx="0"/>
          </p:cNvCxnSpPr>
          <p:nvPr/>
        </p:nvCxnSpPr>
        <p:spPr>
          <a:xfrm>
            <a:off x="7100766" y="3492448"/>
            <a:ext cx="4200" cy="88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40" name="Shape 1340"/>
          <p:cNvSpPr txBox="1"/>
          <p:nvPr/>
        </p:nvSpPr>
        <p:spPr>
          <a:xfrm>
            <a:off x="701842" y="4115642"/>
            <a:ext cx="1551599" cy="8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LSTM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(ignoring forget gates)</a:t>
            </a:r>
          </a:p>
        </p:txBody>
      </p:sp>
    </p:spTree>
    <p:extLst>
      <p:ext uri="{BB962C8B-B14F-4D97-AF65-F5344CB8AC3E}">
        <p14:creationId xmlns:p14="http://schemas.microsoft.com/office/powerpoint/2010/main" val="38733195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Shape 1346"/>
          <p:cNvSpPr txBox="1"/>
          <p:nvPr/>
        </p:nvSpPr>
        <p:spPr>
          <a:xfrm>
            <a:off x="361741" y="70100"/>
            <a:ext cx="7777423" cy="133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Recall: </a:t>
            </a:r>
            <a:r>
              <a:rPr lang="en" sz="3200" dirty="0" smtClean="0">
                <a:solidFill>
                  <a:schemeClr val="bg1"/>
                </a:solidFill>
              </a:rPr>
              <a:t>“</a:t>
            </a:r>
            <a:r>
              <a:rPr lang="en" sz="3200" dirty="0">
                <a:solidFill>
                  <a:schemeClr val="bg1"/>
                </a:solidFill>
              </a:rPr>
              <a:t>PlainNets” vs. ResNets</a:t>
            </a:r>
          </a:p>
        </p:txBody>
      </p:sp>
      <p:pic>
        <p:nvPicPr>
          <p:cNvPr id="1347" name="Shape 1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01" y="1034979"/>
            <a:ext cx="2796299" cy="490981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348" name="Shape 1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5700" y="2439779"/>
            <a:ext cx="1733518" cy="2157791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349" name="Shape 13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0483" y="2383198"/>
            <a:ext cx="2594216" cy="2270932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350" name="Shape 1350"/>
          <p:cNvCxnSpPr/>
          <p:nvPr/>
        </p:nvCxnSpPr>
        <p:spPr>
          <a:xfrm>
            <a:off x="5515574" y="3507772"/>
            <a:ext cx="6660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51" name="Shape 1351"/>
          <p:cNvSpPr/>
          <p:nvPr/>
        </p:nvSpPr>
        <p:spPr>
          <a:xfrm>
            <a:off x="3349451" y="2159267"/>
            <a:ext cx="5794499" cy="2746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2" name="Shape 1352"/>
          <p:cNvSpPr txBox="1"/>
          <p:nvPr/>
        </p:nvSpPr>
        <p:spPr>
          <a:xfrm>
            <a:off x="3341076" y="1250467"/>
            <a:ext cx="5660699" cy="63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i="1"/>
              <a:t>ResNet is to PlainNet what LSTM is to RNN</a:t>
            </a:r>
            <a:r>
              <a:rPr lang="en" sz="1800"/>
              <a:t>, kind of.</a:t>
            </a:r>
          </a:p>
        </p:txBody>
      </p:sp>
    </p:spTree>
    <p:extLst>
      <p:ext uri="{BB962C8B-B14F-4D97-AF65-F5344CB8AC3E}">
        <p14:creationId xmlns:p14="http://schemas.microsoft.com/office/powerpoint/2010/main" val="29056028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Shape 1358"/>
          <p:cNvSpPr txBox="1"/>
          <p:nvPr/>
        </p:nvSpPr>
        <p:spPr>
          <a:xfrm>
            <a:off x="184226" y="133967"/>
            <a:ext cx="8047199" cy="81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Understanding gradient flow dynamics</a:t>
            </a:r>
          </a:p>
        </p:txBody>
      </p:sp>
      <p:sp>
        <p:nvSpPr>
          <p:cNvPr id="1359" name="Shape 1359"/>
          <p:cNvSpPr txBox="1"/>
          <p:nvPr/>
        </p:nvSpPr>
        <p:spPr>
          <a:xfrm>
            <a:off x="184226" y="813834"/>
            <a:ext cx="7178699" cy="7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Cute backprop signal video: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http://imgur.com/gallery/vaNahKE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1360" name="Shape 1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909" y="1425432"/>
            <a:ext cx="8831917" cy="4262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20601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Shape 1366"/>
          <p:cNvSpPr txBox="1"/>
          <p:nvPr/>
        </p:nvSpPr>
        <p:spPr>
          <a:xfrm>
            <a:off x="184226" y="133967"/>
            <a:ext cx="8047199" cy="81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Understanding gradient flow dynamics</a:t>
            </a:r>
          </a:p>
        </p:txBody>
      </p:sp>
      <p:pic>
        <p:nvPicPr>
          <p:cNvPr id="1367" name="Shape 1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09" y="1425432"/>
            <a:ext cx="8831917" cy="426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Shape 1368"/>
          <p:cNvSpPr/>
          <p:nvPr/>
        </p:nvSpPr>
        <p:spPr>
          <a:xfrm>
            <a:off x="101500" y="1937467"/>
            <a:ext cx="2103900" cy="307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9" name="Shape 1369"/>
          <p:cNvSpPr txBox="1"/>
          <p:nvPr/>
        </p:nvSpPr>
        <p:spPr>
          <a:xfrm>
            <a:off x="4120025" y="1771467"/>
            <a:ext cx="5323800" cy="67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if the largest eigenvalue is &gt; 1, gradient will explode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if the largest eigenvalue is &lt; 1, gradient will vanish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0000"/>
              </a:solidFill>
            </a:endParaRPr>
          </a:p>
        </p:txBody>
      </p:sp>
      <p:cxnSp>
        <p:nvCxnSpPr>
          <p:cNvPr id="1370" name="Shape 1370"/>
          <p:cNvCxnSpPr/>
          <p:nvPr/>
        </p:nvCxnSpPr>
        <p:spPr>
          <a:xfrm flipH="1">
            <a:off x="2989624" y="2687934"/>
            <a:ext cx="1660800" cy="25343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71" name="Shape 1371"/>
          <p:cNvSpPr txBox="1"/>
          <p:nvPr/>
        </p:nvSpPr>
        <p:spPr>
          <a:xfrm>
            <a:off x="166076" y="5656067"/>
            <a:ext cx="8775899" cy="3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[On the difficulty of training Recurrent Neural Networks, Pascanu et al., 2013]</a:t>
            </a:r>
          </a:p>
        </p:txBody>
      </p:sp>
    </p:spTree>
    <p:extLst>
      <p:ext uri="{BB962C8B-B14F-4D97-AF65-F5344CB8AC3E}">
        <p14:creationId xmlns:p14="http://schemas.microsoft.com/office/powerpoint/2010/main" val="23441715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Shape 1377"/>
          <p:cNvSpPr txBox="1"/>
          <p:nvPr/>
        </p:nvSpPr>
        <p:spPr>
          <a:xfrm>
            <a:off x="184226" y="133967"/>
            <a:ext cx="8047199" cy="81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Understanding gradient flow dynamics</a:t>
            </a:r>
          </a:p>
        </p:txBody>
      </p:sp>
      <p:pic>
        <p:nvPicPr>
          <p:cNvPr id="1378" name="Shape 1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09" y="1425432"/>
            <a:ext cx="8831917" cy="426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Shape 1379"/>
          <p:cNvSpPr/>
          <p:nvPr/>
        </p:nvSpPr>
        <p:spPr>
          <a:xfrm>
            <a:off x="101500" y="1937467"/>
            <a:ext cx="2103900" cy="307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0" name="Shape 1380"/>
          <p:cNvSpPr txBox="1"/>
          <p:nvPr/>
        </p:nvSpPr>
        <p:spPr>
          <a:xfrm>
            <a:off x="4120025" y="1771467"/>
            <a:ext cx="5323800" cy="67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if the largest eigenvalue is &gt; 1, gradient will explode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if the largest eigenvalue is &lt; 1, gradient will vanish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0000"/>
              </a:solidFill>
            </a:endParaRPr>
          </a:p>
        </p:txBody>
      </p:sp>
      <p:cxnSp>
        <p:nvCxnSpPr>
          <p:cNvPr id="1381" name="Shape 1381"/>
          <p:cNvCxnSpPr/>
          <p:nvPr/>
        </p:nvCxnSpPr>
        <p:spPr>
          <a:xfrm flipH="1">
            <a:off x="2989624" y="2687934"/>
            <a:ext cx="1660800" cy="25343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82" name="Shape 1382"/>
          <p:cNvSpPr txBox="1"/>
          <p:nvPr/>
        </p:nvSpPr>
        <p:spPr>
          <a:xfrm>
            <a:off x="166076" y="5656067"/>
            <a:ext cx="8775899" cy="3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[On the difficulty of training Recurrent Neural Networks, Pascanu et al., 2013]</a:t>
            </a:r>
          </a:p>
        </p:txBody>
      </p:sp>
      <p:sp>
        <p:nvSpPr>
          <p:cNvPr id="1383" name="Shape 1383"/>
          <p:cNvSpPr txBox="1"/>
          <p:nvPr/>
        </p:nvSpPr>
        <p:spPr>
          <a:xfrm>
            <a:off x="4375676" y="3192467"/>
            <a:ext cx="5191199" cy="12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can control exploding with gradient clipping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can control vanishing with LSTM</a:t>
            </a:r>
          </a:p>
        </p:txBody>
      </p:sp>
    </p:spTree>
    <p:extLst>
      <p:ext uri="{BB962C8B-B14F-4D97-AF65-F5344CB8AC3E}">
        <p14:creationId xmlns:p14="http://schemas.microsoft.com/office/powerpoint/2010/main" val="12515329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 txBox="1"/>
          <p:nvPr/>
        </p:nvSpPr>
        <p:spPr>
          <a:xfrm>
            <a:off x="168175" y="147854"/>
            <a:ext cx="5416200" cy="121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</a:rPr>
              <a:t>LSTM variants and friends</a:t>
            </a:r>
          </a:p>
        </p:txBody>
      </p:sp>
      <p:pic>
        <p:nvPicPr>
          <p:cNvPr id="1390" name="Shape 1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76" y="1537398"/>
            <a:ext cx="1779950" cy="2060936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Shape 1391"/>
          <p:cNvSpPr txBox="1"/>
          <p:nvPr/>
        </p:nvSpPr>
        <p:spPr>
          <a:xfrm>
            <a:off x="2152475" y="1597015"/>
            <a:ext cx="5084100" cy="114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[</a:t>
            </a:r>
            <a:r>
              <a:rPr lang="en" i="1" dirty="0"/>
              <a:t>LSTM: A Search Space Odyssey</a:t>
            </a:r>
            <a:r>
              <a:rPr lang="en" dirty="0"/>
              <a:t>, 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Greff et al., 2015]</a:t>
            </a:r>
          </a:p>
        </p:txBody>
      </p:sp>
      <p:sp>
        <p:nvSpPr>
          <p:cNvPr id="1392" name="Shape 1392"/>
          <p:cNvSpPr txBox="1"/>
          <p:nvPr/>
        </p:nvSpPr>
        <p:spPr>
          <a:xfrm>
            <a:off x="146322" y="1119198"/>
            <a:ext cx="9096405" cy="83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[</a:t>
            </a:r>
            <a:r>
              <a:rPr lang="en" i="1" dirty="0"/>
              <a:t>An Empirical Exploration of </a:t>
            </a:r>
            <a:r>
              <a:rPr lang="en" i="1" dirty="0" smtClean="0"/>
              <a:t>Recurrent  Network </a:t>
            </a:r>
            <a:r>
              <a:rPr lang="en" i="1" dirty="0"/>
              <a:t>Architectures,</a:t>
            </a:r>
            <a:r>
              <a:rPr lang="en" dirty="0"/>
              <a:t> </a:t>
            </a:r>
            <a:r>
              <a:rPr lang="en" dirty="0" smtClean="0"/>
              <a:t>Jozefowicz </a:t>
            </a:r>
            <a:r>
              <a:rPr lang="en" dirty="0"/>
              <a:t>et al., 2015]</a:t>
            </a:r>
          </a:p>
        </p:txBody>
      </p:sp>
      <p:pic>
        <p:nvPicPr>
          <p:cNvPr id="1393" name="Shape 13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2738" y="1597014"/>
            <a:ext cx="2867025" cy="4269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Shape 13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313" y="4190983"/>
            <a:ext cx="4105275" cy="1638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395" name="Shape 1395"/>
          <p:cNvSpPr txBox="1"/>
          <p:nvPr/>
        </p:nvSpPr>
        <p:spPr>
          <a:xfrm>
            <a:off x="2290675" y="2572364"/>
            <a:ext cx="3192600" cy="68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GRU</a:t>
            </a:r>
            <a:r>
              <a:rPr lang="en" dirty="0"/>
              <a:t> [</a:t>
            </a:r>
            <a:r>
              <a:rPr lang="en" i="1" dirty="0"/>
              <a:t>Learning phrase representations using rnn encoder-decoder for statistical machine translation</a:t>
            </a:r>
            <a:r>
              <a:rPr lang="en" dirty="0"/>
              <a:t>, Cho et al. 2014]</a:t>
            </a:r>
          </a:p>
        </p:txBody>
      </p:sp>
    </p:spTree>
    <p:extLst>
      <p:ext uri="{BB962C8B-B14F-4D97-AF65-F5344CB8AC3E}">
        <p14:creationId xmlns:p14="http://schemas.microsoft.com/office/powerpoint/2010/main" val="22868256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Shape 1401"/>
          <p:cNvSpPr txBox="1"/>
          <p:nvPr/>
        </p:nvSpPr>
        <p:spPr>
          <a:xfrm>
            <a:off x="331351" y="110734"/>
            <a:ext cx="8582099" cy="514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bg1"/>
                </a:solidFill>
              </a:rPr>
              <a:t>Summary</a:t>
            </a:r>
          </a:p>
          <a:p>
            <a:pPr lvl="0" rtl="0">
              <a:spcBef>
                <a:spcPts val="600"/>
              </a:spcBef>
              <a:buNone/>
            </a:pPr>
            <a:endParaRPr sz="2200" dirty="0"/>
          </a:p>
          <a:p>
            <a:pPr marL="457200" lvl="0" indent="-368300" rtl="0">
              <a:spcBef>
                <a:spcPts val="600"/>
              </a:spcBef>
              <a:buSzPct val="100000"/>
              <a:buChar char="-"/>
            </a:pPr>
            <a:r>
              <a:rPr lang="en" sz="2200" dirty="0"/>
              <a:t>RNNs allow a lot of flexibility in architecture design</a:t>
            </a:r>
          </a:p>
          <a:p>
            <a:pPr marL="457200" lvl="0" indent="-368300" rtl="0">
              <a:spcBef>
                <a:spcPts val="600"/>
              </a:spcBef>
              <a:buSzPct val="100000"/>
              <a:buChar char="-"/>
            </a:pPr>
            <a:r>
              <a:rPr lang="en" sz="2200" dirty="0"/>
              <a:t>Vanilla RNNs are simple but don’t work very well</a:t>
            </a:r>
          </a:p>
          <a:p>
            <a:pPr marL="457200" lvl="0" indent="-368300" rtl="0">
              <a:spcBef>
                <a:spcPts val="600"/>
              </a:spcBef>
              <a:buSzPct val="100000"/>
              <a:buChar char="-"/>
            </a:pPr>
            <a:r>
              <a:rPr lang="en" sz="2200" dirty="0"/>
              <a:t>Common to use LSTM or GRU: their additive interactions improve gradient flow</a:t>
            </a:r>
          </a:p>
          <a:p>
            <a:pPr marL="457200" lvl="0" indent="-368300" rtl="0">
              <a:spcBef>
                <a:spcPts val="600"/>
              </a:spcBef>
              <a:buSzPct val="100000"/>
              <a:buChar char="-"/>
            </a:pPr>
            <a:r>
              <a:rPr lang="en" sz="2200" dirty="0"/>
              <a:t>Backward flow of gradients in RNN can explode or vanish. Exploding is controlled with gradient clipping. Vanishing is controlled with additive interactions (LSTM)</a:t>
            </a:r>
          </a:p>
          <a:p>
            <a:pPr marL="457200" lvl="0" indent="-368300" rtl="0">
              <a:spcBef>
                <a:spcPts val="600"/>
              </a:spcBef>
              <a:buSzPct val="100000"/>
              <a:buChar char="-"/>
            </a:pPr>
            <a:r>
              <a:rPr lang="en" sz="2200" dirty="0"/>
              <a:t>Better/simpler architectures are a hot topic of current research</a:t>
            </a:r>
          </a:p>
          <a:p>
            <a:pPr marL="457200" lvl="0" indent="-368300">
              <a:spcBef>
                <a:spcPts val="600"/>
              </a:spcBef>
              <a:buSzPct val="100000"/>
              <a:buChar char="-"/>
            </a:pPr>
            <a:r>
              <a:rPr lang="en" sz="2200" dirty="0"/>
              <a:t>Better understanding (both theoretical and empirical) is needed.</a:t>
            </a:r>
          </a:p>
        </p:txBody>
      </p:sp>
    </p:spTree>
    <p:extLst>
      <p:ext uri="{BB962C8B-B14F-4D97-AF65-F5344CB8AC3E}">
        <p14:creationId xmlns:p14="http://schemas.microsoft.com/office/powerpoint/2010/main" val="40362859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51343</TotalTime>
  <Words>3083</Words>
  <Application>Microsoft Office PowerPoint</Application>
  <PresentationFormat>On-screen Show (4:3)</PresentationFormat>
  <Paragraphs>952</Paragraphs>
  <Slides>98</Slides>
  <Notes>98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Clarity</vt:lpstr>
      <vt:lpstr>CS294-129: Designing, Visualizing and Understanding Deep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Huasha Zhao</dc:creator>
  <cp:lastModifiedBy>John Canny</cp:lastModifiedBy>
  <cp:revision>1291</cp:revision>
  <cp:lastPrinted>2013-04-04T21:00:55Z</cp:lastPrinted>
  <dcterms:created xsi:type="dcterms:W3CDTF">2013-04-18T21:29:50Z</dcterms:created>
  <dcterms:modified xsi:type="dcterms:W3CDTF">2016-09-28T18:23:59Z</dcterms:modified>
</cp:coreProperties>
</file>